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395" r:id="rId2"/>
    <p:sldId id="256" r:id="rId3"/>
    <p:sldId id="279" r:id="rId4"/>
    <p:sldId id="310" r:id="rId5"/>
    <p:sldId id="311" r:id="rId6"/>
    <p:sldId id="312" r:id="rId7"/>
    <p:sldId id="313" r:id="rId8"/>
    <p:sldId id="269" r:id="rId9"/>
    <p:sldId id="268" r:id="rId10"/>
    <p:sldId id="264" r:id="rId11"/>
    <p:sldId id="266" r:id="rId12"/>
    <p:sldId id="262" r:id="rId13"/>
    <p:sldId id="305" r:id="rId14"/>
    <p:sldId id="259" r:id="rId15"/>
    <p:sldId id="260" r:id="rId16"/>
    <p:sldId id="314" r:id="rId17"/>
    <p:sldId id="315" r:id="rId18"/>
    <p:sldId id="388" r:id="rId19"/>
    <p:sldId id="316" r:id="rId20"/>
    <p:sldId id="357" r:id="rId21"/>
    <p:sldId id="358" r:id="rId22"/>
    <p:sldId id="379" r:id="rId23"/>
    <p:sldId id="382" r:id="rId24"/>
    <p:sldId id="378" r:id="rId25"/>
    <p:sldId id="383" r:id="rId26"/>
    <p:sldId id="380" r:id="rId27"/>
    <p:sldId id="381" r:id="rId28"/>
    <p:sldId id="359" r:id="rId29"/>
    <p:sldId id="386" r:id="rId30"/>
    <p:sldId id="384" r:id="rId31"/>
    <p:sldId id="385" r:id="rId32"/>
    <p:sldId id="360" r:id="rId33"/>
    <p:sldId id="355" r:id="rId34"/>
    <p:sldId id="353" r:id="rId35"/>
    <p:sldId id="354" r:id="rId36"/>
    <p:sldId id="387" r:id="rId37"/>
    <p:sldId id="389" r:id="rId38"/>
    <p:sldId id="390" r:id="rId39"/>
    <p:sldId id="391" r:id="rId40"/>
    <p:sldId id="392" r:id="rId41"/>
    <p:sldId id="393" r:id="rId42"/>
    <p:sldId id="394"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73B9"/>
    <a:srgbClr val="2F5597"/>
    <a:srgbClr val="0070C0"/>
    <a:srgbClr val="1E7145"/>
    <a:srgbClr val="FFFFFF"/>
    <a:srgbClr val="EAEBCB"/>
    <a:srgbClr val="EBEBEB"/>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959" autoAdjust="0"/>
  </p:normalViewPr>
  <p:slideViewPr>
    <p:cSldViewPr snapToGrid="0">
      <p:cViewPr varScale="1">
        <p:scale>
          <a:sx n="140" d="100"/>
          <a:sy n="140" d="100"/>
        </p:scale>
        <p:origin x="51" y="510"/>
      </p:cViewPr>
      <p:guideLst/>
    </p:cSldViewPr>
  </p:slideViewPr>
  <p:notesTextViewPr>
    <p:cViewPr>
      <p:scale>
        <a:sx n="1" d="1"/>
        <a:sy n="1" d="1"/>
      </p:scale>
      <p:origin x="0" y="0"/>
    </p:cViewPr>
  </p:notesTextViewPr>
  <p:sorterViewPr>
    <p:cViewPr>
      <p:scale>
        <a:sx n="100" d="100"/>
        <a:sy n="100" d="100"/>
      </p:scale>
      <p:origin x="0" y="-24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F733F0-BCE9-4C1D-8123-C8B375A346A3}" type="datetimeFigureOut">
              <a:rPr lang="en-US" smtClean="0"/>
              <a:t>4/9/2018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E778B-7371-4831-8334-1B0FCEC1ABEA}" type="slidenum">
              <a:rPr lang="en-US" smtClean="0"/>
              <a:t>‹#›</a:t>
            </a:fld>
            <a:endParaRPr lang="en-US"/>
          </a:p>
        </p:txBody>
      </p:sp>
    </p:spTree>
    <p:extLst>
      <p:ext uri="{BB962C8B-B14F-4D97-AF65-F5344CB8AC3E}">
        <p14:creationId xmlns:p14="http://schemas.microsoft.com/office/powerpoint/2010/main" val="465150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EE778B-7371-4831-8334-1B0FCEC1ABEA}" type="slidenum">
              <a:rPr lang="en-US" smtClean="0"/>
              <a:t>1</a:t>
            </a:fld>
            <a:endParaRPr lang="en-US"/>
          </a:p>
        </p:txBody>
      </p:sp>
    </p:spTree>
    <p:extLst>
      <p:ext uri="{BB962C8B-B14F-4D97-AF65-F5344CB8AC3E}">
        <p14:creationId xmlns:p14="http://schemas.microsoft.com/office/powerpoint/2010/main" val="1982781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Ggplot</a:t>
            </a:r>
            <a:r>
              <a:rPr lang="en-US" dirty="0"/>
              <a:t> can handle all aspects of components but for the scope of this course we’ll stick to </a:t>
            </a:r>
          </a:p>
        </p:txBody>
      </p:sp>
      <p:sp>
        <p:nvSpPr>
          <p:cNvPr id="4" name="Slide Number Placeholder 3"/>
          <p:cNvSpPr>
            <a:spLocks noGrp="1"/>
          </p:cNvSpPr>
          <p:nvPr>
            <p:ph type="sldNum" sz="quarter" idx="10"/>
          </p:nvPr>
        </p:nvSpPr>
        <p:spPr/>
        <p:txBody>
          <a:bodyPr/>
          <a:lstStyle/>
          <a:p>
            <a:fld id="{E9EE778B-7371-4831-8334-1B0FCEC1ABEA}" type="slidenum">
              <a:rPr lang="en-US" smtClean="0"/>
              <a:t>37</a:t>
            </a:fld>
            <a:endParaRPr lang="en-US"/>
          </a:p>
        </p:txBody>
      </p:sp>
    </p:spTree>
    <p:extLst>
      <p:ext uri="{BB962C8B-B14F-4D97-AF65-F5344CB8AC3E}">
        <p14:creationId xmlns:p14="http://schemas.microsoft.com/office/powerpoint/2010/main" val="1307419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EE778B-7371-4831-8334-1B0FCEC1ABEA}" type="slidenum">
              <a:rPr lang="en-US" smtClean="0"/>
              <a:t>42</a:t>
            </a:fld>
            <a:endParaRPr lang="en-US"/>
          </a:p>
        </p:txBody>
      </p:sp>
    </p:spTree>
    <p:extLst>
      <p:ext uri="{BB962C8B-B14F-4D97-AF65-F5344CB8AC3E}">
        <p14:creationId xmlns:p14="http://schemas.microsoft.com/office/powerpoint/2010/main" val="1874907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the </a:t>
            </a:r>
            <a:r>
              <a:rPr lang="en-US" dirty="0" err="1"/>
              <a:t>tansforms</a:t>
            </a:r>
            <a:r>
              <a:rPr lang="en-US" dirty="0"/>
              <a:t> to add summary representations to the visual.  Adding this makes our visualizations more powerful because we can add more layers.</a:t>
            </a:r>
          </a:p>
        </p:txBody>
      </p:sp>
      <p:sp>
        <p:nvSpPr>
          <p:cNvPr id="4" name="Slide Number Placeholder 3"/>
          <p:cNvSpPr>
            <a:spLocks noGrp="1"/>
          </p:cNvSpPr>
          <p:nvPr>
            <p:ph type="sldNum" sz="quarter" idx="10"/>
          </p:nvPr>
        </p:nvSpPr>
        <p:spPr/>
        <p:txBody>
          <a:bodyPr/>
          <a:lstStyle/>
          <a:p>
            <a:fld id="{E9EE778B-7371-4831-8334-1B0FCEC1ABEA}" type="slidenum">
              <a:rPr lang="en-US" smtClean="0"/>
              <a:t>2</a:t>
            </a:fld>
            <a:endParaRPr lang="en-US"/>
          </a:p>
        </p:txBody>
      </p:sp>
    </p:spTree>
    <p:extLst>
      <p:ext uri="{BB962C8B-B14F-4D97-AF65-F5344CB8AC3E}">
        <p14:creationId xmlns:p14="http://schemas.microsoft.com/office/powerpoint/2010/main" val="3266422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EE778B-7371-4831-8334-1B0FCEC1ABEA}" type="slidenum">
              <a:rPr lang="en-US" smtClean="0"/>
              <a:t>3</a:t>
            </a:fld>
            <a:endParaRPr lang="en-US"/>
          </a:p>
        </p:txBody>
      </p:sp>
    </p:spTree>
    <p:extLst>
      <p:ext uri="{BB962C8B-B14F-4D97-AF65-F5344CB8AC3E}">
        <p14:creationId xmlns:p14="http://schemas.microsoft.com/office/powerpoint/2010/main" val="2085025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group is concave? Convex?</a:t>
            </a:r>
          </a:p>
        </p:txBody>
      </p:sp>
      <p:sp>
        <p:nvSpPr>
          <p:cNvPr id="4" name="Slide Number Placeholder 3"/>
          <p:cNvSpPr>
            <a:spLocks noGrp="1"/>
          </p:cNvSpPr>
          <p:nvPr>
            <p:ph type="sldNum" sz="quarter" idx="10"/>
          </p:nvPr>
        </p:nvSpPr>
        <p:spPr/>
        <p:txBody>
          <a:bodyPr/>
          <a:lstStyle/>
          <a:p>
            <a:fld id="{E9EE778B-7371-4831-8334-1B0FCEC1ABEA}" type="slidenum">
              <a:rPr lang="en-US" smtClean="0"/>
              <a:t>14</a:t>
            </a:fld>
            <a:endParaRPr lang="en-US"/>
          </a:p>
        </p:txBody>
      </p:sp>
    </p:spTree>
    <p:extLst>
      <p:ext uri="{BB962C8B-B14F-4D97-AF65-F5344CB8AC3E}">
        <p14:creationId xmlns:p14="http://schemas.microsoft.com/office/powerpoint/2010/main" val="4184557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bout now?  Why?   We are wired in certain ways to see things visually.  If you understand how we are wired we can take advantage of this to optimize our graph designs.</a:t>
            </a:r>
          </a:p>
        </p:txBody>
      </p:sp>
      <p:sp>
        <p:nvSpPr>
          <p:cNvPr id="4" name="Slide Number Placeholder 3"/>
          <p:cNvSpPr>
            <a:spLocks noGrp="1"/>
          </p:cNvSpPr>
          <p:nvPr>
            <p:ph type="sldNum" sz="quarter" idx="10"/>
          </p:nvPr>
        </p:nvSpPr>
        <p:spPr/>
        <p:txBody>
          <a:bodyPr/>
          <a:lstStyle/>
          <a:p>
            <a:fld id="{E9EE778B-7371-4831-8334-1B0FCEC1ABEA}" type="slidenum">
              <a:rPr lang="en-US" smtClean="0"/>
              <a:t>15</a:t>
            </a:fld>
            <a:endParaRPr lang="en-US"/>
          </a:p>
        </p:txBody>
      </p:sp>
    </p:spTree>
    <p:extLst>
      <p:ext uri="{BB962C8B-B14F-4D97-AF65-F5344CB8AC3E}">
        <p14:creationId xmlns:p14="http://schemas.microsoft.com/office/powerpoint/2010/main" val="2718979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Selection of geoms</a:t>
            </a:r>
          </a:p>
        </p:txBody>
      </p:sp>
      <p:sp>
        <p:nvSpPr>
          <p:cNvPr id="4" name="Slide Number Placeholder 3"/>
          <p:cNvSpPr>
            <a:spLocks noGrp="1"/>
          </p:cNvSpPr>
          <p:nvPr>
            <p:ph type="sldNum" sz="quarter" idx="10"/>
          </p:nvPr>
        </p:nvSpPr>
        <p:spPr/>
        <p:txBody>
          <a:bodyPr/>
          <a:lstStyle/>
          <a:p>
            <a:fld id="{E9EE778B-7371-4831-8334-1B0FCEC1ABEA}" type="slidenum">
              <a:rPr lang="en-US" smtClean="0"/>
              <a:t>24</a:t>
            </a:fld>
            <a:endParaRPr lang="en-US"/>
          </a:p>
        </p:txBody>
      </p:sp>
    </p:spTree>
    <p:extLst>
      <p:ext uri="{BB962C8B-B14F-4D97-AF65-F5344CB8AC3E}">
        <p14:creationId xmlns:p14="http://schemas.microsoft.com/office/powerpoint/2010/main" val="1408009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Selection of geoms</a:t>
            </a:r>
          </a:p>
        </p:txBody>
      </p:sp>
      <p:sp>
        <p:nvSpPr>
          <p:cNvPr id="4" name="Slide Number Placeholder 3"/>
          <p:cNvSpPr>
            <a:spLocks noGrp="1"/>
          </p:cNvSpPr>
          <p:nvPr>
            <p:ph type="sldNum" sz="quarter" idx="10"/>
          </p:nvPr>
        </p:nvSpPr>
        <p:spPr/>
        <p:txBody>
          <a:bodyPr/>
          <a:lstStyle/>
          <a:p>
            <a:fld id="{E9EE778B-7371-4831-8334-1B0FCEC1ABEA}" type="slidenum">
              <a:rPr lang="en-US" smtClean="0"/>
              <a:t>26</a:t>
            </a:fld>
            <a:endParaRPr lang="en-US"/>
          </a:p>
        </p:txBody>
      </p:sp>
    </p:spTree>
    <p:extLst>
      <p:ext uri="{BB962C8B-B14F-4D97-AF65-F5344CB8AC3E}">
        <p14:creationId xmlns:p14="http://schemas.microsoft.com/office/powerpoint/2010/main" val="2208120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Selection of geoms</a:t>
            </a:r>
          </a:p>
        </p:txBody>
      </p:sp>
      <p:sp>
        <p:nvSpPr>
          <p:cNvPr id="4" name="Slide Number Placeholder 3"/>
          <p:cNvSpPr>
            <a:spLocks noGrp="1"/>
          </p:cNvSpPr>
          <p:nvPr>
            <p:ph type="sldNum" sz="quarter" idx="10"/>
          </p:nvPr>
        </p:nvSpPr>
        <p:spPr/>
        <p:txBody>
          <a:bodyPr/>
          <a:lstStyle/>
          <a:p>
            <a:fld id="{E9EE778B-7371-4831-8334-1B0FCEC1ABEA}" type="slidenum">
              <a:rPr lang="en-US" smtClean="0"/>
              <a:t>27</a:t>
            </a:fld>
            <a:endParaRPr lang="en-US"/>
          </a:p>
        </p:txBody>
      </p:sp>
    </p:spTree>
    <p:extLst>
      <p:ext uri="{BB962C8B-B14F-4D97-AF65-F5344CB8AC3E}">
        <p14:creationId xmlns:p14="http://schemas.microsoft.com/office/powerpoint/2010/main" val="153689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try to use too many </a:t>
            </a:r>
            <a:r>
              <a:rPr lang="en-US" dirty="0" err="1"/>
              <a:t>preattentive</a:t>
            </a:r>
            <a:r>
              <a:rPr lang="en-US" dirty="0"/>
              <a:t> attributes </a:t>
            </a:r>
          </a:p>
        </p:txBody>
      </p:sp>
      <p:sp>
        <p:nvSpPr>
          <p:cNvPr id="4" name="Slide Number Placeholder 3"/>
          <p:cNvSpPr>
            <a:spLocks noGrp="1"/>
          </p:cNvSpPr>
          <p:nvPr>
            <p:ph type="sldNum" sz="quarter" idx="10"/>
          </p:nvPr>
        </p:nvSpPr>
        <p:spPr/>
        <p:txBody>
          <a:bodyPr/>
          <a:lstStyle/>
          <a:p>
            <a:fld id="{E9EE778B-7371-4831-8334-1B0FCEC1ABEA}" type="slidenum">
              <a:rPr lang="en-US" smtClean="0"/>
              <a:t>32</a:t>
            </a:fld>
            <a:endParaRPr lang="en-US"/>
          </a:p>
        </p:txBody>
      </p:sp>
    </p:spTree>
    <p:extLst>
      <p:ext uri="{BB962C8B-B14F-4D97-AF65-F5344CB8AC3E}">
        <p14:creationId xmlns:p14="http://schemas.microsoft.com/office/powerpoint/2010/main" val="2504959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D8DEC-C860-43F6-BB94-18B32EFFD0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B56C3D0-9278-4390-8701-332D0C5AEA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A2D4926-7106-4DCC-B92D-D9CEACA17C94}"/>
              </a:ext>
            </a:extLst>
          </p:cNvPr>
          <p:cNvSpPr>
            <a:spLocks noGrp="1"/>
          </p:cNvSpPr>
          <p:nvPr>
            <p:ph type="dt" sz="half" idx="10"/>
          </p:nvPr>
        </p:nvSpPr>
        <p:spPr/>
        <p:txBody>
          <a:bodyPr/>
          <a:lstStyle/>
          <a:p>
            <a:fld id="{D6C7423B-8F55-49FD-A178-0C87A8A1FEE8}" type="datetimeFigureOut">
              <a:rPr lang="en-US" smtClean="0"/>
              <a:t>4/9/2018</a:t>
            </a:fld>
            <a:endParaRPr lang="en-US"/>
          </a:p>
        </p:txBody>
      </p:sp>
      <p:sp>
        <p:nvSpPr>
          <p:cNvPr id="5" name="Footer Placeholder 4">
            <a:extLst>
              <a:ext uri="{FF2B5EF4-FFF2-40B4-BE49-F238E27FC236}">
                <a16:creationId xmlns:a16="http://schemas.microsoft.com/office/drawing/2014/main" id="{447D583F-4FBD-4AAA-B099-83881DE77F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9FDACC-A8DD-44DE-9DB5-BF1F2128B564}"/>
              </a:ext>
            </a:extLst>
          </p:cNvPr>
          <p:cNvSpPr>
            <a:spLocks noGrp="1"/>
          </p:cNvSpPr>
          <p:nvPr>
            <p:ph type="sldNum" sz="quarter" idx="12"/>
          </p:nvPr>
        </p:nvSpPr>
        <p:spPr/>
        <p:txBody>
          <a:bodyPr/>
          <a:lstStyle/>
          <a:p>
            <a:fld id="{D890B41E-E3F8-4472-A5EF-EE63B2117B8C}" type="slidenum">
              <a:rPr lang="en-US" smtClean="0"/>
              <a:t>‹#›</a:t>
            </a:fld>
            <a:endParaRPr lang="en-US"/>
          </a:p>
        </p:txBody>
      </p:sp>
    </p:spTree>
    <p:extLst>
      <p:ext uri="{BB962C8B-B14F-4D97-AF65-F5344CB8AC3E}">
        <p14:creationId xmlns:p14="http://schemas.microsoft.com/office/powerpoint/2010/main" val="3125918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D31AD-7488-4964-9C62-068F622EFCC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3CA3BC-837A-4E76-B4CB-EBB96414DAD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2037C7-A894-40F1-829D-D7F25395DC7A}"/>
              </a:ext>
            </a:extLst>
          </p:cNvPr>
          <p:cNvSpPr>
            <a:spLocks noGrp="1"/>
          </p:cNvSpPr>
          <p:nvPr>
            <p:ph type="dt" sz="half" idx="10"/>
          </p:nvPr>
        </p:nvSpPr>
        <p:spPr/>
        <p:txBody>
          <a:bodyPr/>
          <a:lstStyle/>
          <a:p>
            <a:fld id="{D6C7423B-8F55-49FD-A178-0C87A8A1FEE8}" type="datetimeFigureOut">
              <a:rPr lang="en-US" smtClean="0"/>
              <a:t>4/9/2018</a:t>
            </a:fld>
            <a:endParaRPr lang="en-US"/>
          </a:p>
        </p:txBody>
      </p:sp>
      <p:sp>
        <p:nvSpPr>
          <p:cNvPr id="5" name="Footer Placeholder 4">
            <a:extLst>
              <a:ext uri="{FF2B5EF4-FFF2-40B4-BE49-F238E27FC236}">
                <a16:creationId xmlns:a16="http://schemas.microsoft.com/office/drawing/2014/main" id="{6FE79F14-31FD-49C4-AC6B-6B7D4B24A5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6A380A-67D8-40CA-B225-3293915D7B7F}"/>
              </a:ext>
            </a:extLst>
          </p:cNvPr>
          <p:cNvSpPr>
            <a:spLocks noGrp="1"/>
          </p:cNvSpPr>
          <p:nvPr>
            <p:ph type="sldNum" sz="quarter" idx="12"/>
          </p:nvPr>
        </p:nvSpPr>
        <p:spPr/>
        <p:txBody>
          <a:bodyPr/>
          <a:lstStyle/>
          <a:p>
            <a:fld id="{D890B41E-E3F8-4472-A5EF-EE63B2117B8C}" type="slidenum">
              <a:rPr lang="en-US" smtClean="0"/>
              <a:t>‹#›</a:t>
            </a:fld>
            <a:endParaRPr lang="en-US"/>
          </a:p>
        </p:txBody>
      </p:sp>
    </p:spTree>
    <p:extLst>
      <p:ext uri="{BB962C8B-B14F-4D97-AF65-F5344CB8AC3E}">
        <p14:creationId xmlns:p14="http://schemas.microsoft.com/office/powerpoint/2010/main" val="5741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C4A4E5-0DE7-464D-B4A3-96CFE687EF2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88E748-4905-467B-8C76-4F063825368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902E80-EE9A-4AC6-93AE-8E277701D55B}"/>
              </a:ext>
            </a:extLst>
          </p:cNvPr>
          <p:cNvSpPr>
            <a:spLocks noGrp="1"/>
          </p:cNvSpPr>
          <p:nvPr>
            <p:ph type="dt" sz="half" idx="10"/>
          </p:nvPr>
        </p:nvSpPr>
        <p:spPr/>
        <p:txBody>
          <a:bodyPr/>
          <a:lstStyle/>
          <a:p>
            <a:fld id="{D6C7423B-8F55-49FD-A178-0C87A8A1FEE8}" type="datetimeFigureOut">
              <a:rPr lang="en-US" smtClean="0"/>
              <a:t>4/9/2018</a:t>
            </a:fld>
            <a:endParaRPr lang="en-US"/>
          </a:p>
        </p:txBody>
      </p:sp>
      <p:sp>
        <p:nvSpPr>
          <p:cNvPr id="5" name="Footer Placeholder 4">
            <a:extLst>
              <a:ext uri="{FF2B5EF4-FFF2-40B4-BE49-F238E27FC236}">
                <a16:creationId xmlns:a16="http://schemas.microsoft.com/office/drawing/2014/main" id="{15F27844-1775-49D9-BA90-AB3363159C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941570-7190-4890-96CC-39BC13B1E53C}"/>
              </a:ext>
            </a:extLst>
          </p:cNvPr>
          <p:cNvSpPr>
            <a:spLocks noGrp="1"/>
          </p:cNvSpPr>
          <p:nvPr>
            <p:ph type="sldNum" sz="quarter" idx="12"/>
          </p:nvPr>
        </p:nvSpPr>
        <p:spPr/>
        <p:txBody>
          <a:bodyPr/>
          <a:lstStyle/>
          <a:p>
            <a:fld id="{D890B41E-E3F8-4472-A5EF-EE63B2117B8C}" type="slidenum">
              <a:rPr lang="en-US" smtClean="0"/>
              <a:t>‹#›</a:t>
            </a:fld>
            <a:endParaRPr lang="en-US"/>
          </a:p>
        </p:txBody>
      </p:sp>
    </p:spTree>
    <p:extLst>
      <p:ext uri="{BB962C8B-B14F-4D97-AF65-F5344CB8AC3E}">
        <p14:creationId xmlns:p14="http://schemas.microsoft.com/office/powerpoint/2010/main" val="1157223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9A597-8485-4855-A15A-0452ADDC61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997D1D-4EEA-4AB8-A5AD-265905756FF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9A170E-CEF5-47EA-902C-6C8F8F952E02}"/>
              </a:ext>
            </a:extLst>
          </p:cNvPr>
          <p:cNvSpPr>
            <a:spLocks noGrp="1"/>
          </p:cNvSpPr>
          <p:nvPr>
            <p:ph type="dt" sz="half" idx="10"/>
          </p:nvPr>
        </p:nvSpPr>
        <p:spPr/>
        <p:txBody>
          <a:bodyPr/>
          <a:lstStyle/>
          <a:p>
            <a:fld id="{D6C7423B-8F55-49FD-A178-0C87A8A1FEE8}" type="datetimeFigureOut">
              <a:rPr lang="en-US" smtClean="0"/>
              <a:t>4/9/2018</a:t>
            </a:fld>
            <a:endParaRPr lang="en-US"/>
          </a:p>
        </p:txBody>
      </p:sp>
      <p:sp>
        <p:nvSpPr>
          <p:cNvPr id="5" name="Footer Placeholder 4">
            <a:extLst>
              <a:ext uri="{FF2B5EF4-FFF2-40B4-BE49-F238E27FC236}">
                <a16:creationId xmlns:a16="http://schemas.microsoft.com/office/drawing/2014/main" id="{F6F54C29-7E4D-4E27-AAD3-25A776E04B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40C0F6-E2AD-4913-8ACE-59A5DEF81645}"/>
              </a:ext>
            </a:extLst>
          </p:cNvPr>
          <p:cNvSpPr>
            <a:spLocks noGrp="1"/>
          </p:cNvSpPr>
          <p:nvPr>
            <p:ph type="sldNum" sz="quarter" idx="12"/>
          </p:nvPr>
        </p:nvSpPr>
        <p:spPr/>
        <p:txBody>
          <a:bodyPr/>
          <a:lstStyle/>
          <a:p>
            <a:fld id="{D890B41E-E3F8-4472-A5EF-EE63B2117B8C}" type="slidenum">
              <a:rPr lang="en-US" smtClean="0"/>
              <a:t>‹#›</a:t>
            </a:fld>
            <a:endParaRPr lang="en-US"/>
          </a:p>
        </p:txBody>
      </p:sp>
    </p:spTree>
    <p:extLst>
      <p:ext uri="{BB962C8B-B14F-4D97-AF65-F5344CB8AC3E}">
        <p14:creationId xmlns:p14="http://schemas.microsoft.com/office/powerpoint/2010/main" val="3303240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B83F5-743F-445B-869E-65BB49D759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B1715A9-98FD-475D-888E-0B66F377A1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20414C6-8F3D-4757-98FB-C57C3A294E84}"/>
              </a:ext>
            </a:extLst>
          </p:cNvPr>
          <p:cNvSpPr>
            <a:spLocks noGrp="1"/>
          </p:cNvSpPr>
          <p:nvPr>
            <p:ph type="dt" sz="half" idx="10"/>
          </p:nvPr>
        </p:nvSpPr>
        <p:spPr/>
        <p:txBody>
          <a:bodyPr/>
          <a:lstStyle/>
          <a:p>
            <a:fld id="{D6C7423B-8F55-49FD-A178-0C87A8A1FEE8}" type="datetimeFigureOut">
              <a:rPr lang="en-US" smtClean="0"/>
              <a:t>4/9/2018</a:t>
            </a:fld>
            <a:endParaRPr lang="en-US"/>
          </a:p>
        </p:txBody>
      </p:sp>
      <p:sp>
        <p:nvSpPr>
          <p:cNvPr id="5" name="Footer Placeholder 4">
            <a:extLst>
              <a:ext uri="{FF2B5EF4-FFF2-40B4-BE49-F238E27FC236}">
                <a16:creationId xmlns:a16="http://schemas.microsoft.com/office/drawing/2014/main" id="{E3BAA90A-1348-444F-9536-4064E7CE0D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9E27F5-FA52-4628-ABBC-4B7F09940868}"/>
              </a:ext>
            </a:extLst>
          </p:cNvPr>
          <p:cNvSpPr>
            <a:spLocks noGrp="1"/>
          </p:cNvSpPr>
          <p:nvPr>
            <p:ph type="sldNum" sz="quarter" idx="12"/>
          </p:nvPr>
        </p:nvSpPr>
        <p:spPr/>
        <p:txBody>
          <a:bodyPr/>
          <a:lstStyle/>
          <a:p>
            <a:fld id="{D890B41E-E3F8-4472-A5EF-EE63B2117B8C}" type="slidenum">
              <a:rPr lang="en-US" smtClean="0"/>
              <a:t>‹#›</a:t>
            </a:fld>
            <a:endParaRPr lang="en-US"/>
          </a:p>
        </p:txBody>
      </p:sp>
    </p:spTree>
    <p:extLst>
      <p:ext uri="{BB962C8B-B14F-4D97-AF65-F5344CB8AC3E}">
        <p14:creationId xmlns:p14="http://schemas.microsoft.com/office/powerpoint/2010/main" val="2613002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4E838-BE46-4F2A-B9A2-3B3EE452EF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3670CB-37EB-4C60-AACE-CA801BB8A24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9255F0-D9C0-431F-9CE5-B8AA90D1DBC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15CD957-0005-409B-86E4-DFEFF0A6155E}"/>
              </a:ext>
            </a:extLst>
          </p:cNvPr>
          <p:cNvSpPr>
            <a:spLocks noGrp="1"/>
          </p:cNvSpPr>
          <p:nvPr>
            <p:ph type="dt" sz="half" idx="10"/>
          </p:nvPr>
        </p:nvSpPr>
        <p:spPr/>
        <p:txBody>
          <a:bodyPr/>
          <a:lstStyle/>
          <a:p>
            <a:fld id="{D6C7423B-8F55-49FD-A178-0C87A8A1FEE8}" type="datetimeFigureOut">
              <a:rPr lang="en-US" smtClean="0"/>
              <a:t>4/9/2018</a:t>
            </a:fld>
            <a:endParaRPr lang="en-US"/>
          </a:p>
        </p:txBody>
      </p:sp>
      <p:sp>
        <p:nvSpPr>
          <p:cNvPr id="6" name="Footer Placeholder 5">
            <a:extLst>
              <a:ext uri="{FF2B5EF4-FFF2-40B4-BE49-F238E27FC236}">
                <a16:creationId xmlns:a16="http://schemas.microsoft.com/office/drawing/2014/main" id="{8E68EF3E-2CB4-4D1B-946C-8F6E44E47A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FFDC7A-28F8-439F-AD52-1D219F842BAE}"/>
              </a:ext>
            </a:extLst>
          </p:cNvPr>
          <p:cNvSpPr>
            <a:spLocks noGrp="1"/>
          </p:cNvSpPr>
          <p:nvPr>
            <p:ph type="sldNum" sz="quarter" idx="12"/>
          </p:nvPr>
        </p:nvSpPr>
        <p:spPr/>
        <p:txBody>
          <a:bodyPr/>
          <a:lstStyle/>
          <a:p>
            <a:fld id="{D890B41E-E3F8-4472-A5EF-EE63B2117B8C}" type="slidenum">
              <a:rPr lang="en-US" smtClean="0"/>
              <a:t>‹#›</a:t>
            </a:fld>
            <a:endParaRPr lang="en-US"/>
          </a:p>
        </p:txBody>
      </p:sp>
    </p:spTree>
    <p:extLst>
      <p:ext uri="{BB962C8B-B14F-4D97-AF65-F5344CB8AC3E}">
        <p14:creationId xmlns:p14="http://schemas.microsoft.com/office/powerpoint/2010/main" val="2570291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DF662-C506-4A9E-B0DD-E659D22169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9C08B11-0482-461B-A13A-3D16C14FEB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C0FC89A-19FD-4838-AEDF-817A17A52B4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647A00-B010-4F64-882D-1B52D40A43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9F2590D-4E6A-4695-AC73-428AED70AC6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34C3234-CAF6-4F77-8C92-6A1E0A28C68A}"/>
              </a:ext>
            </a:extLst>
          </p:cNvPr>
          <p:cNvSpPr>
            <a:spLocks noGrp="1"/>
          </p:cNvSpPr>
          <p:nvPr>
            <p:ph type="dt" sz="half" idx="10"/>
          </p:nvPr>
        </p:nvSpPr>
        <p:spPr/>
        <p:txBody>
          <a:bodyPr/>
          <a:lstStyle/>
          <a:p>
            <a:fld id="{D6C7423B-8F55-49FD-A178-0C87A8A1FEE8}" type="datetimeFigureOut">
              <a:rPr lang="en-US" smtClean="0"/>
              <a:t>4/9/2018</a:t>
            </a:fld>
            <a:endParaRPr lang="en-US"/>
          </a:p>
        </p:txBody>
      </p:sp>
      <p:sp>
        <p:nvSpPr>
          <p:cNvPr id="8" name="Footer Placeholder 7">
            <a:extLst>
              <a:ext uri="{FF2B5EF4-FFF2-40B4-BE49-F238E27FC236}">
                <a16:creationId xmlns:a16="http://schemas.microsoft.com/office/drawing/2014/main" id="{87E089D1-380A-4545-ABFE-C3926B9A4A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E6848B3-CF28-4E7A-B66F-87209C217308}"/>
              </a:ext>
            </a:extLst>
          </p:cNvPr>
          <p:cNvSpPr>
            <a:spLocks noGrp="1"/>
          </p:cNvSpPr>
          <p:nvPr>
            <p:ph type="sldNum" sz="quarter" idx="12"/>
          </p:nvPr>
        </p:nvSpPr>
        <p:spPr/>
        <p:txBody>
          <a:bodyPr/>
          <a:lstStyle/>
          <a:p>
            <a:fld id="{D890B41E-E3F8-4472-A5EF-EE63B2117B8C}" type="slidenum">
              <a:rPr lang="en-US" smtClean="0"/>
              <a:t>‹#›</a:t>
            </a:fld>
            <a:endParaRPr lang="en-US"/>
          </a:p>
        </p:txBody>
      </p:sp>
    </p:spTree>
    <p:extLst>
      <p:ext uri="{BB962C8B-B14F-4D97-AF65-F5344CB8AC3E}">
        <p14:creationId xmlns:p14="http://schemas.microsoft.com/office/powerpoint/2010/main" val="2231854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BB3BB-2C64-4B14-AB6A-B2BB2338702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8E1A95-737D-427D-AD58-EDD13204D5F6}"/>
              </a:ext>
            </a:extLst>
          </p:cNvPr>
          <p:cNvSpPr>
            <a:spLocks noGrp="1"/>
          </p:cNvSpPr>
          <p:nvPr>
            <p:ph type="dt" sz="half" idx="10"/>
          </p:nvPr>
        </p:nvSpPr>
        <p:spPr/>
        <p:txBody>
          <a:bodyPr/>
          <a:lstStyle/>
          <a:p>
            <a:fld id="{D6C7423B-8F55-49FD-A178-0C87A8A1FEE8}" type="datetimeFigureOut">
              <a:rPr lang="en-US" smtClean="0"/>
              <a:t>4/9/2018</a:t>
            </a:fld>
            <a:endParaRPr lang="en-US"/>
          </a:p>
        </p:txBody>
      </p:sp>
      <p:sp>
        <p:nvSpPr>
          <p:cNvPr id="4" name="Footer Placeholder 3">
            <a:extLst>
              <a:ext uri="{FF2B5EF4-FFF2-40B4-BE49-F238E27FC236}">
                <a16:creationId xmlns:a16="http://schemas.microsoft.com/office/drawing/2014/main" id="{9120BB6D-FBD2-497D-A76D-0693C7859F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401F26A-97EB-4167-9A5D-01886B2EB0C1}"/>
              </a:ext>
            </a:extLst>
          </p:cNvPr>
          <p:cNvSpPr>
            <a:spLocks noGrp="1"/>
          </p:cNvSpPr>
          <p:nvPr>
            <p:ph type="sldNum" sz="quarter" idx="12"/>
          </p:nvPr>
        </p:nvSpPr>
        <p:spPr/>
        <p:txBody>
          <a:bodyPr/>
          <a:lstStyle/>
          <a:p>
            <a:fld id="{D890B41E-E3F8-4472-A5EF-EE63B2117B8C}" type="slidenum">
              <a:rPr lang="en-US" smtClean="0"/>
              <a:t>‹#›</a:t>
            </a:fld>
            <a:endParaRPr lang="en-US"/>
          </a:p>
        </p:txBody>
      </p:sp>
    </p:spTree>
    <p:extLst>
      <p:ext uri="{BB962C8B-B14F-4D97-AF65-F5344CB8AC3E}">
        <p14:creationId xmlns:p14="http://schemas.microsoft.com/office/powerpoint/2010/main" val="425230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DF5BE6-CA50-4860-9A17-32D51D2EBC43}"/>
              </a:ext>
            </a:extLst>
          </p:cNvPr>
          <p:cNvSpPr>
            <a:spLocks noGrp="1"/>
          </p:cNvSpPr>
          <p:nvPr>
            <p:ph type="dt" sz="half" idx="10"/>
          </p:nvPr>
        </p:nvSpPr>
        <p:spPr/>
        <p:txBody>
          <a:bodyPr/>
          <a:lstStyle/>
          <a:p>
            <a:fld id="{D6C7423B-8F55-49FD-A178-0C87A8A1FEE8}" type="datetimeFigureOut">
              <a:rPr lang="en-US" smtClean="0"/>
              <a:t>4/9/2018</a:t>
            </a:fld>
            <a:endParaRPr lang="en-US"/>
          </a:p>
        </p:txBody>
      </p:sp>
      <p:sp>
        <p:nvSpPr>
          <p:cNvPr id="3" name="Footer Placeholder 2">
            <a:extLst>
              <a:ext uri="{FF2B5EF4-FFF2-40B4-BE49-F238E27FC236}">
                <a16:creationId xmlns:a16="http://schemas.microsoft.com/office/drawing/2014/main" id="{D78C5030-0A63-44DC-81A1-2450BD85813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D21E4A-E055-434A-A0FA-5D7ECFE4A9C1}"/>
              </a:ext>
            </a:extLst>
          </p:cNvPr>
          <p:cNvSpPr>
            <a:spLocks noGrp="1"/>
          </p:cNvSpPr>
          <p:nvPr>
            <p:ph type="sldNum" sz="quarter" idx="12"/>
          </p:nvPr>
        </p:nvSpPr>
        <p:spPr/>
        <p:txBody>
          <a:bodyPr/>
          <a:lstStyle/>
          <a:p>
            <a:fld id="{D890B41E-E3F8-4472-A5EF-EE63B2117B8C}" type="slidenum">
              <a:rPr lang="en-US" smtClean="0"/>
              <a:t>‹#›</a:t>
            </a:fld>
            <a:endParaRPr lang="en-US"/>
          </a:p>
        </p:txBody>
      </p:sp>
    </p:spTree>
    <p:extLst>
      <p:ext uri="{BB962C8B-B14F-4D97-AF65-F5344CB8AC3E}">
        <p14:creationId xmlns:p14="http://schemas.microsoft.com/office/powerpoint/2010/main" val="2777932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9A631-4F4C-4CE3-B57B-EFE62755CD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19A944-A922-430A-B77A-A39E185092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D3F8F9D-F8A4-4033-83E6-58CE69A9D6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1B4B738-3B1B-42DC-B3FA-D3690E7A5A7F}"/>
              </a:ext>
            </a:extLst>
          </p:cNvPr>
          <p:cNvSpPr>
            <a:spLocks noGrp="1"/>
          </p:cNvSpPr>
          <p:nvPr>
            <p:ph type="dt" sz="half" idx="10"/>
          </p:nvPr>
        </p:nvSpPr>
        <p:spPr/>
        <p:txBody>
          <a:bodyPr/>
          <a:lstStyle/>
          <a:p>
            <a:fld id="{D6C7423B-8F55-49FD-A178-0C87A8A1FEE8}" type="datetimeFigureOut">
              <a:rPr lang="en-US" smtClean="0"/>
              <a:t>4/9/2018</a:t>
            </a:fld>
            <a:endParaRPr lang="en-US"/>
          </a:p>
        </p:txBody>
      </p:sp>
      <p:sp>
        <p:nvSpPr>
          <p:cNvPr id="6" name="Footer Placeholder 5">
            <a:extLst>
              <a:ext uri="{FF2B5EF4-FFF2-40B4-BE49-F238E27FC236}">
                <a16:creationId xmlns:a16="http://schemas.microsoft.com/office/drawing/2014/main" id="{811B958F-F0F6-4C21-9AF9-B4AAA7ADF3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43F647-F537-443C-AAB8-ABE6B7067031}"/>
              </a:ext>
            </a:extLst>
          </p:cNvPr>
          <p:cNvSpPr>
            <a:spLocks noGrp="1"/>
          </p:cNvSpPr>
          <p:nvPr>
            <p:ph type="sldNum" sz="quarter" idx="12"/>
          </p:nvPr>
        </p:nvSpPr>
        <p:spPr/>
        <p:txBody>
          <a:bodyPr/>
          <a:lstStyle/>
          <a:p>
            <a:fld id="{D890B41E-E3F8-4472-A5EF-EE63B2117B8C}" type="slidenum">
              <a:rPr lang="en-US" smtClean="0"/>
              <a:t>‹#›</a:t>
            </a:fld>
            <a:endParaRPr lang="en-US"/>
          </a:p>
        </p:txBody>
      </p:sp>
    </p:spTree>
    <p:extLst>
      <p:ext uri="{BB962C8B-B14F-4D97-AF65-F5344CB8AC3E}">
        <p14:creationId xmlns:p14="http://schemas.microsoft.com/office/powerpoint/2010/main" val="1771729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A1736-9E9C-442A-8D43-9BA8E88265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0B20F5F-87C6-4389-A74A-866DB6D8D1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434D697-1D07-4C88-A16D-19CB14C468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A97555C-07A3-4207-97EA-5379C85696EB}"/>
              </a:ext>
            </a:extLst>
          </p:cNvPr>
          <p:cNvSpPr>
            <a:spLocks noGrp="1"/>
          </p:cNvSpPr>
          <p:nvPr>
            <p:ph type="dt" sz="half" idx="10"/>
          </p:nvPr>
        </p:nvSpPr>
        <p:spPr/>
        <p:txBody>
          <a:bodyPr/>
          <a:lstStyle/>
          <a:p>
            <a:fld id="{D6C7423B-8F55-49FD-A178-0C87A8A1FEE8}" type="datetimeFigureOut">
              <a:rPr lang="en-US" smtClean="0"/>
              <a:t>4/9/2018</a:t>
            </a:fld>
            <a:endParaRPr lang="en-US"/>
          </a:p>
        </p:txBody>
      </p:sp>
      <p:sp>
        <p:nvSpPr>
          <p:cNvPr id="6" name="Footer Placeholder 5">
            <a:extLst>
              <a:ext uri="{FF2B5EF4-FFF2-40B4-BE49-F238E27FC236}">
                <a16:creationId xmlns:a16="http://schemas.microsoft.com/office/drawing/2014/main" id="{4C59B788-B147-473B-BB46-099449D756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1A9871-62B7-455C-97B3-710F366F137B}"/>
              </a:ext>
            </a:extLst>
          </p:cNvPr>
          <p:cNvSpPr>
            <a:spLocks noGrp="1"/>
          </p:cNvSpPr>
          <p:nvPr>
            <p:ph type="sldNum" sz="quarter" idx="12"/>
          </p:nvPr>
        </p:nvSpPr>
        <p:spPr/>
        <p:txBody>
          <a:bodyPr/>
          <a:lstStyle/>
          <a:p>
            <a:fld id="{D890B41E-E3F8-4472-A5EF-EE63B2117B8C}" type="slidenum">
              <a:rPr lang="en-US" smtClean="0"/>
              <a:t>‹#›</a:t>
            </a:fld>
            <a:endParaRPr lang="en-US"/>
          </a:p>
        </p:txBody>
      </p:sp>
    </p:spTree>
    <p:extLst>
      <p:ext uri="{BB962C8B-B14F-4D97-AF65-F5344CB8AC3E}">
        <p14:creationId xmlns:p14="http://schemas.microsoft.com/office/powerpoint/2010/main" val="22757598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78E33A-4763-4346-8F22-8D157CAF00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6A63E2-F7F4-47EC-A742-11610CC125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230A60-53A5-44F3-9EB2-F174525610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C7423B-8F55-49FD-A178-0C87A8A1FEE8}" type="datetimeFigureOut">
              <a:rPr lang="en-US" smtClean="0"/>
              <a:t>4/9/2018</a:t>
            </a:fld>
            <a:endParaRPr lang="en-US"/>
          </a:p>
        </p:txBody>
      </p:sp>
      <p:sp>
        <p:nvSpPr>
          <p:cNvPr id="5" name="Footer Placeholder 4">
            <a:extLst>
              <a:ext uri="{FF2B5EF4-FFF2-40B4-BE49-F238E27FC236}">
                <a16:creationId xmlns:a16="http://schemas.microsoft.com/office/drawing/2014/main" id="{58382A75-E5AB-48E3-B4C5-E4BE8B1313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0C73D9A-00DB-4D3F-8442-999BA1B673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90B41E-E3F8-4472-A5EF-EE63B2117B8C}" type="slidenum">
              <a:rPr lang="en-US" smtClean="0"/>
              <a:t>‹#›</a:t>
            </a:fld>
            <a:endParaRPr lang="en-US"/>
          </a:p>
        </p:txBody>
      </p:sp>
    </p:spTree>
    <p:extLst>
      <p:ext uri="{BB962C8B-B14F-4D97-AF65-F5344CB8AC3E}">
        <p14:creationId xmlns:p14="http://schemas.microsoft.com/office/powerpoint/2010/main" val="6899059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perceptualedge.com/articles/misc/Graph_Selection_Matrix.pdf"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github.com/ft-interactive/chart-doctor/blob/master/visual-vocabulary/Visual-vocabulary.pdf"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github.com/rstudio/cheatsheets/raw/master/data-visualization-2.1.pdf"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05BA2-9269-4937-9E64-C370DCCBC5D3}"/>
              </a:ext>
            </a:extLst>
          </p:cNvPr>
          <p:cNvSpPr>
            <a:spLocks noGrp="1"/>
          </p:cNvSpPr>
          <p:nvPr>
            <p:ph type="title"/>
          </p:nvPr>
        </p:nvSpPr>
        <p:spPr/>
        <p:txBody>
          <a:bodyPr/>
          <a:lstStyle/>
          <a:p>
            <a:r>
              <a:rPr lang="en-US" dirty="0"/>
              <a:t>Data Visualization Module</a:t>
            </a:r>
          </a:p>
        </p:txBody>
      </p:sp>
      <p:sp>
        <p:nvSpPr>
          <p:cNvPr id="3" name="Text Placeholder 2">
            <a:extLst>
              <a:ext uri="{FF2B5EF4-FFF2-40B4-BE49-F238E27FC236}">
                <a16:creationId xmlns:a16="http://schemas.microsoft.com/office/drawing/2014/main" id="{B2A7DE65-5C2F-48F4-8DC4-BB37148A8FE8}"/>
              </a:ext>
            </a:extLst>
          </p:cNvPr>
          <p:cNvSpPr>
            <a:spLocks noGrp="1"/>
          </p:cNvSpPr>
          <p:nvPr>
            <p:ph type="body" idx="1"/>
          </p:nvPr>
        </p:nvSpPr>
        <p:spPr/>
        <p:txBody>
          <a:bodyPr>
            <a:normAutofit/>
          </a:bodyPr>
          <a:lstStyle/>
          <a:p>
            <a:r>
              <a:rPr lang="en-US" sz="3500" dirty="0"/>
              <a:t>Viz Grammar &amp; Theory</a:t>
            </a:r>
          </a:p>
        </p:txBody>
      </p:sp>
      <p:sp>
        <p:nvSpPr>
          <p:cNvPr id="4" name="Content Placeholder 3">
            <a:extLst>
              <a:ext uri="{FF2B5EF4-FFF2-40B4-BE49-F238E27FC236}">
                <a16:creationId xmlns:a16="http://schemas.microsoft.com/office/drawing/2014/main" id="{134180FB-3A28-47F8-876A-38870DC57AEC}"/>
              </a:ext>
            </a:extLst>
          </p:cNvPr>
          <p:cNvSpPr>
            <a:spLocks noGrp="1"/>
          </p:cNvSpPr>
          <p:nvPr>
            <p:ph sz="half" idx="2"/>
          </p:nvPr>
        </p:nvSpPr>
        <p:spPr>
          <a:xfrm>
            <a:off x="836612" y="2505075"/>
            <a:ext cx="5157787" cy="3684588"/>
          </a:xfrm>
        </p:spPr>
        <p:txBody>
          <a:bodyPr/>
          <a:lstStyle/>
          <a:p>
            <a:endParaRPr lang="en-US" dirty="0"/>
          </a:p>
          <a:p>
            <a:pPr marL="0" indent="0">
              <a:buNone/>
            </a:pPr>
            <a:r>
              <a:rPr lang="en-US" dirty="0"/>
              <a:t>How do I make?</a:t>
            </a:r>
          </a:p>
        </p:txBody>
      </p:sp>
      <p:sp>
        <p:nvSpPr>
          <p:cNvPr id="5" name="Text Placeholder 4">
            <a:extLst>
              <a:ext uri="{FF2B5EF4-FFF2-40B4-BE49-F238E27FC236}">
                <a16:creationId xmlns:a16="http://schemas.microsoft.com/office/drawing/2014/main" id="{B2A9501B-2CE0-4F2E-A045-C48B743DF189}"/>
              </a:ext>
            </a:extLst>
          </p:cNvPr>
          <p:cNvSpPr>
            <a:spLocks noGrp="1"/>
          </p:cNvSpPr>
          <p:nvPr>
            <p:ph type="body" sz="quarter" idx="3"/>
          </p:nvPr>
        </p:nvSpPr>
        <p:spPr/>
        <p:txBody>
          <a:bodyPr>
            <a:normAutofit/>
          </a:bodyPr>
          <a:lstStyle/>
          <a:p>
            <a:r>
              <a:rPr lang="en-US" sz="3500" dirty="0"/>
              <a:t>Viz Design [Relationships] </a:t>
            </a:r>
          </a:p>
        </p:txBody>
      </p:sp>
      <p:sp>
        <p:nvSpPr>
          <p:cNvPr id="6" name="Content Placeholder 5">
            <a:extLst>
              <a:ext uri="{FF2B5EF4-FFF2-40B4-BE49-F238E27FC236}">
                <a16:creationId xmlns:a16="http://schemas.microsoft.com/office/drawing/2014/main" id="{3BFC1720-2BEF-48F2-A6F4-3A8245F9C98D}"/>
              </a:ext>
            </a:extLst>
          </p:cNvPr>
          <p:cNvSpPr>
            <a:spLocks noGrp="1"/>
          </p:cNvSpPr>
          <p:nvPr>
            <p:ph sz="quarter" idx="4"/>
          </p:nvPr>
        </p:nvSpPr>
        <p:spPr/>
        <p:txBody>
          <a:bodyPr/>
          <a:lstStyle/>
          <a:p>
            <a:endParaRPr lang="en-US" dirty="0"/>
          </a:p>
          <a:p>
            <a:pPr marL="0" indent="0">
              <a:buNone/>
            </a:pPr>
            <a:r>
              <a:rPr lang="en-US" dirty="0"/>
              <a:t>How do I make __ to show __?</a:t>
            </a:r>
          </a:p>
          <a:p>
            <a:pPr marL="0" indent="0">
              <a:buNone/>
            </a:pPr>
            <a:r>
              <a:rPr lang="en-US" dirty="0"/>
              <a:t>What patterns am I looking for?</a:t>
            </a:r>
          </a:p>
        </p:txBody>
      </p:sp>
      <p:pic>
        <p:nvPicPr>
          <p:cNvPr id="7" name="Picture 2" descr="Image result for next time">
            <a:extLst>
              <a:ext uri="{FF2B5EF4-FFF2-40B4-BE49-F238E27FC236}">
                <a16:creationId xmlns:a16="http://schemas.microsoft.com/office/drawing/2014/main" id="{C66756AD-1212-473A-9F83-FCE05B35BC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4641" y="3970889"/>
            <a:ext cx="1538344" cy="1605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748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EFB7DC5-38CB-450A-A843-0BF5A162ABF3}"/>
              </a:ext>
            </a:extLst>
          </p:cNvPr>
          <p:cNvSpPr txBox="1">
            <a:spLocks/>
          </p:cNvSpPr>
          <p:nvPr/>
        </p:nvSpPr>
        <p:spPr>
          <a:xfrm>
            <a:off x="529441" y="-10988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Recap: ggplot2 </a:t>
            </a:r>
            <a:r>
              <a:rPr lang="en-US" dirty="0" err="1"/>
              <a:t>aes</a:t>
            </a:r>
            <a:r>
              <a:rPr lang="en-US" dirty="0"/>
              <a:t> (Aesthetics)</a:t>
            </a:r>
          </a:p>
        </p:txBody>
      </p:sp>
      <p:sp>
        <p:nvSpPr>
          <p:cNvPr id="3" name="Oval 2">
            <a:extLst>
              <a:ext uri="{FF2B5EF4-FFF2-40B4-BE49-F238E27FC236}">
                <a16:creationId xmlns:a16="http://schemas.microsoft.com/office/drawing/2014/main" id="{EE6BE817-2CC3-4A64-B5D1-AFE4708094FC}"/>
              </a:ext>
            </a:extLst>
          </p:cNvPr>
          <p:cNvSpPr/>
          <p:nvPr/>
        </p:nvSpPr>
        <p:spPr>
          <a:xfrm>
            <a:off x="1650669" y="3230089"/>
            <a:ext cx="273133" cy="261258"/>
          </a:xfrm>
          <a:prstGeom prst="ellipse">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FB505D70-7BF7-4F3F-9FA1-81A426C55DFF}"/>
              </a:ext>
            </a:extLst>
          </p:cNvPr>
          <p:cNvSpPr/>
          <p:nvPr/>
        </p:nvSpPr>
        <p:spPr>
          <a:xfrm>
            <a:off x="9507183" y="2950615"/>
            <a:ext cx="809502" cy="811264"/>
          </a:xfrm>
          <a:prstGeom prst="ellipse">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074B954F-9199-4E0F-A9FA-A20B207C52ED}"/>
              </a:ext>
            </a:extLst>
          </p:cNvPr>
          <p:cNvSpPr/>
          <p:nvPr/>
        </p:nvSpPr>
        <p:spPr>
          <a:xfrm>
            <a:off x="4219701" y="3225618"/>
            <a:ext cx="273133" cy="261258"/>
          </a:xfrm>
          <a:prstGeom prst="ellipse">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0A0DBB46-84B1-49C6-BF70-6A1CD99B0D2C}"/>
              </a:ext>
            </a:extLst>
          </p:cNvPr>
          <p:cNvSpPr/>
          <p:nvPr/>
        </p:nvSpPr>
        <p:spPr>
          <a:xfrm>
            <a:off x="8253353" y="3225618"/>
            <a:ext cx="273133" cy="261258"/>
          </a:xfrm>
          <a:prstGeom prst="ellipse">
            <a:avLst/>
          </a:prstGeom>
          <a:solidFill>
            <a:srgbClr val="000000">
              <a:alpha val="38824"/>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D10453B5-9CAA-4CA9-84A2-39FAA898B12B}"/>
              </a:ext>
            </a:extLst>
          </p:cNvPr>
          <p:cNvSpPr/>
          <p:nvPr/>
        </p:nvSpPr>
        <p:spPr>
          <a:xfrm>
            <a:off x="5507188" y="3225618"/>
            <a:ext cx="273133" cy="261258"/>
          </a:xfrm>
          <a:prstGeom prst="ellipse">
            <a:avLst/>
          </a:prstGeom>
          <a:solidFill>
            <a:schemeClr val="tx1"/>
          </a:solidFill>
          <a:ln w="57150">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Isosceles Triangle 9">
            <a:extLst>
              <a:ext uri="{FF2B5EF4-FFF2-40B4-BE49-F238E27FC236}">
                <a16:creationId xmlns:a16="http://schemas.microsoft.com/office/drawing/2014/main" id="{33743925-E49A-40A1-8C82-8BDA3AC1ACE2}"/>
              </a:ext>
            </a:extLst>
          </p:cNvPr>
          <p:cNvSpPr/>
          <p:nvPr/>
        </p:nvSpPr>
        <p:spPr>
          <a:xfrm>
            <a:off x="2932214" y="3225618"/>
            <a:ext cx="273133" cy="261258"/>
          </a:xfrm>
          <a:prstGeom prst="triangle">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4905A45F-A57B-4AD4-BAA8-630AE2288540}"/>
              </a:ext>
            </a:extLst>
          </p:cNvPr>
          <p:cNvSpPr/>
          <p:nvPr/>
        </p:nvSpPr>
        <p:spPr>
          <a:xfrm>
            <a:off x="6761017" y="4531904"/>
            <a:ext cx="273133" cy="261258"/>
          </a:xfrm>
          <a:prstGeom prst="ellipse">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9C445F4E-5546-419B-936C-DDF03BBB3B87}"/>
              </a:ext>
            </a:extLst>
          </p:cNvPr>
          <p:cNvCxnSpPr/>
          <p:nvPr/>
        </p:nvCxnSpPr>
        <p:spPr>
          <a:xfrm>
            <a:off x="6897583" y="3356247"/>
            <a:ext cx="0" cy="1001996"/>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477B360-5247-48A0-A799-4DF1B0B78E51}"/>
              </a:ext>
            </a:extLst>
          </p:cNvPr>
          <p:cNvSpPr txBox="1"/>
          <p:nvPr/>
        </p:nvSpPr>
        <p:spPr>
          <a:xfrm>
            <a:off x="1027214" y="2415353"/>
            <a:ext cx="1520041" cy="369332"/>
          </a:xfrm>
          <a:prstGeom prst="rect">
            <a:avLst/>
          </a:prstGeom>
          <a:noFill/>
        </p:spPr>
        <p:txBody>
          <a:bodyPr wrap="square" rtlCol="0">
            <a:spAutoFit/>
          </a:bodyPr>
          <a:lstStyle/>
          <a:p>
            <a:pPr algn="ctr"/>
            <a:r>
              <a:rPr lang="en-US" dirty="0"/>
              <a:t>point</a:t>
            </a:r>
          </a:p>
        </p:txBody>
      </p:sp>
      <p:sp>
        <p:nvSpPr>
          <p:cNvPr id="14" name="TextBox 13">
            <a:extLst>
              <a:ext uri="{FF2B5EF4-FFF2-40B4-BE49-F238E27FC236}">
                <a16:creationId xmlns:a16="http://schemas.microsoft.com/office/drawing/2014/main" id="{81A426F4-17A5-4385-A176-F408845BCDF9}"/>
              </a:ext>
            </a:extLst>
          </p:cNvPr>
          <p:cNvSpPr txBox="1"/>
          <p:nvPr/>
        </p:nvSpPr>
        <p:spPr>
          <a:xfrm>
            <a:off x="2308759" y="2415353"/>
            <a:ext cx="1520041" cy="369332"/>
          </a:xfrm>
          <a:prstGeom prst="rect">
            <a:avLst/>
          </a:prstGeom>
          <a:noFill/>
        </p:spPr>
        <p:txBody>
          <a:bodyPr wrap="square" rtlCol="0">
            <a:spAutoFit/>
          </a:bodyPr>
          <a:lstStyle/>
          <a:p>
            <a:pPr algn="ctr"/>
            <a:r>
              <a:rPr lang="en-US" dirty="0"/>
              <a:t>shape</a:t>
            </a:r>
          </a:p>
        </p:txBody>
      </p:sp>
      <p:sp>
        <p:nvSpPr>
          <p:cNvPr id="15" name="TextBox 14">
            <a:extLst>
              <a:ext uri="{FF2B5EF4-FFF2-40B4-BE49-F238E27FC236}">
                <a16:creationId xmlns:a16="http://schemas.microsoft.com/office/drawing/2014/main" id="{9ACF82DF-16F0-418D-8039-35B74235D48D}"/>
              </a:ext>
            </a:extLst>
          </p:cNvPr>
          <p:cNvSpPr txBox="1"/>
          <p:nvPr/>
        </p:nvSpPr>
        <p:spPr>
          <a:xfrm>
            <a:off x="3590304" y="2415353"/>
            <a:ext cx="1520041" cy="369332"/>
          </a:xfrm>
          <a:prstGeom prst="rect">
            <a:avLst/>
          </a:prstGeom>
          <a:noFill/>
        </p:spPr>
        <p:txBody>
          <a:bodyPr wrap="square" rtlCol="0">
            <a:spAutoFit/>
          </a:bodyPr>
          <a:lstStyle/>
          <a:p>
            <a:pPr algn="ctr"/>
            <a:r>
              <a:rPr lang="en-US" dirty="0"/>
              <a:t>fill</a:t>
            </a:r>
          </a:p>
        </p:txBody>
      </p:sp>
      <p:sp>
        <p:nvSpPr>
          <p:cNvPr id="16" name="TextBox 15">
            <a:extLst>
              <a:ext uri="{FF2B5EF4-FFF2-40B4-BE49-F238E27FC236}">
                <a16:creationId xmlns:a16="http://schemas.microsoft.com/office/drawing/2014/main" id="{EFF6A5CC-EF08-4682-815F-ABC10DB31372}"/>
              </a:ext>
            </a:extLst>
          </p:cNvPr>
          <p:cNvSpPr txBox="1"/>
          <p:nvPr/>
        </p:nvSpPr>
        <p:spPr>
          <a:xfrm>
            <a:off x="4883733" y="2420016"/>
            <a:ext cx="1520041" cy="369332"/>
          </a:xfrm>
          <a:prstGeom prst="rect">
            <a:avLst/>
          </a:prstGeom>
          <a:noFill/>
        </p:spPr>
        <p:txBody>
          <a:bodyPr wrap="square" rtlCol="0">
            <a:spAutoFit/>
          </a:bodyPr>
          <a:lstStyle/>
          <a:p>
            <a:pPr algn="ctr"/>
            <a:r>
              <a:rPr lang="en-US" dirty="0"/>
              <a:t>stroke</a:t>
            </a:r>
          </a:p>
        </p:txBody>
      </p:sp>
      <p:sp>
        <p:nvSpPr>
          <p:cNvPr id="17" name="TextBox 16">
            <a:extLst>
              <a:ext uri="{FF2B5EF4-FFF2-40B4-BE49-F238E27FC236}">
                <a16:creationId xmlns:a16="http://schemas.microsoft.com/office/drawing/2014/main" id="{A80924A3-7B95-4B18-AAFB-A8572B87BA97}"/>
              </a:ext>
            </a:extLst>
          </p:cNvPr>
          <p:cNvSpPr txBox="1"/>
          <p:nvPr/>
        </p:nvSpPr>
        <p:spPr>
          <a:xfrm>
            <a:off x="6134589" y="2424679"/>
            <a:ext cx="1520041" cy="646331"/>
          </a:xfrm>
          <a:prstGeom prst="rect">
            <a:avLst/>
          </a:prstGeom>
          <a:noFill/>
        </p:spPr>
        <p:txBody>
          <a:bodyPr wrap="square" rtlCol="0">
            <a:spAutoFit/>
          </a:bodyPr>
          <a:lstStyle/>
          <a:p>
            <a:pPr algn="ctr"/>
            <a:r>
              <a:rPr lang="en-US" dirty="0"/>
              <a:t>position </a:t>
            </a:r>
          </a:p>
          <a:p>
            <a:pPr algn="ctr"/>
            <a:r>
              <a:rPr lang="en-US" dirty="0"/>
              <a:t>(x &amp; y)</a:t>
            </a:r>
          </a:p>
        </p:txBody>
      </p:sp>
      <p:sp>
        <p:nvSpPr>
          <p:cNvPr id="18" name="TextBox 17">
            <a:extLst>
              <a:ext uri="{FF2B5EF4-FFF2-40B4-BE49-F238E27FC236}">
                <a16:creationId xmlns:a16="http://schemas.microsoft.com/office/drawing/2014/main" id="{16D80664-097E-4C84-9C79-19C31FCECAFB}"/>
              </a:ext>
            </a:extLst>
          </p:cNvPr>
          <p:cNvSpPr txBox="1"/>
          <p:nvPr/>
        </p:nvSpPr>
        <p:spPr>
          <a:xfrm>
            <a:off x="7544784" y="2415353"/>
            <a:ext cx="1520041" cy="369332"/>
          </a:xfrm>
          <a:prstGeom prst="rect">
            <a:avLst/>
          </a:prstGeom>
          <a:noFill/>
        </p:spPr>
        <p:txBody>
          <a:bodyPr wrap="square" rtlCol="0">
            <a:spAutoFit/>
          </a:bodyPr>
          <a:lstStyle/>
          <a:p>
            <a:pPr algn="ctr"/>
            <a:r>
              <a:rPr lang="en-US" dirty="0"/>
              <a:t>alpha</a:t>
            </a:r>
          </a:p>
        </p:txBody>
      </p:sp>
      <p:sp>
        <p:nvSpPr>
          <p:cNvPr id="19" name="TextBox 18">
            <a:extLst>
              <a:ext uri="{FF2B5EF4-FFF2-40B4-BE49-F238E27FC236}">
                <a16:creationId xmlns:a16="http://schemas.microsoft.com/office/drawing/2014/main" id="{A20E5981-5127-40B0-B66E-BD5358EACF45}"/>
              </a:ext>
            </a:extLst>
          </p:cNvPr>
          <p:cNvSpPr txBox="1"/>
          <p:nvPr/>
        </p:nvSpPr>
        <p:spPr>
          <a:xfrm>
            <a:off x="9151913" y="2415353"/>
            <a:ext cx="1520041" cy="369332"/>
          </a:xfrm>
          <a:prstGeom prst="rect">
            <a:avLst/>
          </a:prstGeom>
          <a:noFill/>
        </p:spPr>
        <p:txBody>
          <a:bodyPr wrap="square" rtlCol="0">
            <a:spAutoFit/>
          </a:bodyPr>
          <a:lstStyle/>
          <a:p>
            <a:pPr algn="ctr"/>
            <a:r>
              <a:rPr lang="en-US" dirty="0"/>
              <a:t>size</a:t>
            </a:r>
          </a:p>
        </p:txBody>
      </p:sp>
      <p:sp>
        <p:nvSpPr>
          <p:cNvPr id="20" name="Rectangle 19">
            <a:extLst>
              <a:ext uri="{FF2B5EF4-FFF2-40B4-BE49-F238E27FC236}">
                <a16:creationId xmlns:a16="http://schemas.microsoft.com/office/drawing/2014/main" id="{7FDF19EA-38F9-4D31-BADC-F24BAE1DFFB2}"/>
              </a:ext>
            </a:extLst>
          </p:cNvPr>
          <p:cNvSpPr/>
          <p:nvPr/>
        </p:nvSpPr>
        <p:spPr>
          <a:xfrm>
            <a:off x="2458192" y="1805049"/>
            <a:ext cx="8213762" cy="317071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6EC4CE3C-1DC7-478F-93BC-FFB6ECE53F70}"/>
              </a:ext>
            </a:extLst>
          </p:cNvPr>
          <p:cNvSpPr/>
          <p:nvPr/>
        </p:nvSpPr>
        <p:spPr>
          <a:xfrm>
            <a:off x="8103920" y="3225618"/>
            <a:ext cx="273133" cy="261258"/>
          </a:xfrm>
          <a:prstGeom prst="ellipse">
            <a:avLst/>
          </a:prstGeom>
          <a:solidFill>
            <a:srgbClr val="000000">
              <a:alpha val="38824"/>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1807E9B1-ADE5-4399-A2FE-39E74193C834}"/>
              </a:ext>
            </a:extLst>
          </p:cNvPr>
          <p:cNvSpPr txBox="1"/>
          <p:nvPr/>
        </p:nvSpPr>
        <p:spPr>
          <a:xfrm rot="2745837">
            <a:off x="10154316" y="420828"/>
            <a:ext cx="2819933" cy="461665"/>
          </a:xfrm>
          <a:prstGeom prst="rect">
            <a:avLst/>
          </a:prstGeom>
          <a:solidFill>
            <a:schemeClr val="accent2">
              <a:lumMod val="75000"/>
            </a:schemeClr>
          </a:solidFill>
        </p:spPr>
        <p:txBody>
          <a:bodyPr wrap="square" rtlCol="0">
            <a:spAutoFit/>
          </a:bodyPr>
          <a:lstStyle/>
          <a:p>
            <a:pPr algn="ctr"/>
            <a:r>
              <a:rPr lang="en-US" sz="2400" b="1" dirty="0">
                <a:solidFill>
                  <a:schemeClr val="bg1"/>
                </a:solidFill>
              </a:rPr>
              <a:t>Recap</a:t>
            </a:r>
          </a:p>
        </p:txBody>
      </p:sp>
    </p:spTree>
    <p:extLst>
      <p:ext uri="{BB962C8B-B14F-4D97-AF65-F5344CB8AC3E}">
        <p14:creationId xmlns:p14="http://schemas.microsoft.com/office/powerpoint/2010/main" val="40687681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B47E1-BF28-4E89-9BAA-BB1CD57E33D8}"/>
              </a:ext>
            </a:extLst>
          </p:cNvPr>
          <p:cNvSpPr>
            <a:spLocks noGrp="1"/>
          </p:cNvSpPr>
          <p:nvPr>
            <p:ph type="title"/>
          </p:nvPr>
        </p:nvSpPr>
        <p:spPr>
          <a:xfrm>
            <a:off x="529441" y="-109888"/>
            <a:ext cx="10515600" cy="1325563"/>
          </a:xfrm>
        </p:spPr>
        <p:txBody>
          <a:bodyPr/>
          <a:lstStyle/>
          <a:p>
            <a:r>
              <a:rPr lang="en-US" dirty="0"/>
              <a:t>Recap: ggplot2 aesthetics (</a:t>
            </a:r>
            <a:r>
              <a:rPr lang="en-US" dirty="0" err="1"/>
              <a:t>aes</a:t>
            </a:r>
            <a:r>
              <a:rPr lang="en-US" dirty="0"/>
              <a:t> </a:t>
            </a:r>
            <a:r>
              <a:rPr lang="en-US" dirty="0">
                <a:sym typeface="Wingdings" panose="05000000000000000000" pitchFamily="2" charset="2"/>
              </a:rPr>
              <a:t> variable)</a:t>
            </a:r>
            <a:endParaRPr lang="en-US" dirty="0"/>
          </a:p>
        </p:txBody>
      </p:sp>
      <p:pic>
        <p:nvPicPr>
          <p:cNvPr id="5" name="Picture 4">
            <a:extLst>
              <a:ext uri="{FF2B5EF4-FFF2-40B4-BE49-F238E27FC236}">
                <a16:creationId xmlns:a16="http://schemas.microsoft.com/office/drawing/2014/main" id="{082C5C30-0B75-41AF-89BC-A48408AE86C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424315" y="1294994"/>
            <a:ext cx="9144578" cy="5149690"/>
          </a:xfrm>
          <a:prstGeom prst="rect">
            <a:avLst/>
          </a:prstGeom>
        </p:spPr>
      </p:pic>
      <p:sp>
        <p:nvSpPr>
          <p:cNvPr id="6" name="TextBox 5">
            <a:extLst>
              <a:ext uri="{FF2B5EF4-FFF2-40B4-BE49-F238E27FC236}">
                <a16:creationId xmlns:a16="http://schemas.microsoft.com/office/drawing/2014/main" id="{36FD7642-263E-4B31-8C19-0362604AFAEB}"/>
              </a:ext>
            </a:extLst>
          </p:cNvPr>
          <p:cNvSpPr txBox="1"/>
          <p:nvPr/>
        </p:nvSpPr>
        <p:spPr>
          <a:xfrm>
            <a:off x="2441988" y="6444684"/>
            <a:ext cx="215265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aesthetics</a:t>
            </a:r>
          </a:p>
        </p:txBody>
      </p:sp>
      <p:sp>
        <p:nvSpPr>
          <p:cNvPr id="7" name="TextBox 6">
            <a:extLst>
              <a:ext uri="{FF2B5EF4-FFF2-40B4-BE49-F238E27FC236}">
                <a16:creationId xmlns:a16="http://schemas.microsoft.com/office/drawing/2014/main" id="{B5BBAFAC-EA65-4F33-A949-B33EC1DA1361}"/>
              </a:ext>
            </a:extLst>
          </p:cNvPr>
          <p:cNvSpPr txBox="1"/>
          <p:nvPr/>
        </p:nvSpPr>
        <p:spPr>
          <a:xfrm rot="2745837">
            <a:off x="10154316" y="420828"/>
            <a:ext cx="2819933" cy="461665"/>
          </a:xfrm>
          <a:prstGeom prst="rect">
            <a:avLst/>
          </a:prstGeom>
          <a:solidFill>
            <a:schemeClr val="accent2">
              <a:lumMod val="75000"/>
            </a:schemeClr>
          </a:solidFill>
        </p:spPr>
        <p:txBody>
          <a:bodyPr wrap="square" rtlCol="0">
            <a:spAutoFit/>
          </a:bodyPr>
          <a:lstStyle/>
          <a:p>
            <a:pPr algn="ctr"/>
            <a:r>
              <a:rPr lang="en-US" sz="2400" b="1" dirty="0">
                <a:solidFill>
                  <a:schemeClr val="bg1"/>
                </a:solidFill>
              </a:rPr>
              <a:t>Recap</a:t>
            </a:r>
          </a:p>
        </p:txBody>
      </p:sp>
    </p:spTree>
    <p:extLst>
      <p:ext uri="{BB962C8B-B14F-4D97-AF65-F5344CB8AC3E}">
        <p14:creationId xmlns:p14="http://schemas.microsoft.com/office/powerpoint/2010/main" val="158027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B47E1-BF28-4E89-9BAA-BB1CD57E33D8}"/>
              </a:ext>
            </a:extLst>
          </p:cNvPr>
          <p:cNvSpPr>
            <a:spLocks noGrp="1"/>
          </p:cNvSpPr>
          <p:nvPr>
            <p:ph type="title"/>
          </p:nvPr>
        </p:nvSpPr>
        <p:spPr>
          <a:xfrm>
            <a:off x="529440" y="-109888"/>
            <a:ext cx="10856109" cy="1325563"/>
          </a:xfrm>
        </p:spPr>
        <p:txBody>
          <a:bodyPr/>
          <a:lstStyle/>
          <a:p>
            <a:r>
              <a:rPr lang="en-US" dirty="0"/>
              <a:t>Recap: ggplot2 aesthetics (</a:t>
            </a:r>
            <a:r>
              <a:rPr lang="en-US" dirty="0" err="1"/>
              <a:t>aes</a:t>
            </a:r>
            <a:r>
              <a:rPr lang="en-US" dirty="0"/>
              <a:t> </a:t>
            </a:r>
            <a:r>
              <a:rPr lang="en-US" dirty="0">
                <a:sym typeface="Wingdings" panose="05000000000000000000" pitchFamily="2" charset="2"/>
              </a:rPr>
              <a:t> constant)</a:t>
            </a:r>
            <a:endParaRPr lang="en-US" dirty="0"/>
          </a:p>
        </p:txBody>
      </p:sp>
      <p:pic>
        <p:nvPicPr>
          <p:cNvPr id="20" name="Picture 19">
            <a:extLst>
              <a:ext uri="{FF2B5EF4-FFF2-40B4-BE49-F238E27FC236}">
                <a16:creationId xmlns:a16="http://schemas.microsoft.com/office/drawing/2014/main" id="{10AAE0C6-E45F-4434-9A70-DAC3171A61D4}"/>
              </a:ext>
            </a:extLst>
          </p:cNvPr>
          <p:cNvPicPr>
            <a:picLocks noChangeAspect="1"/>
          </p:cNvPicPr>
          <p:nvPr/>
        </p:nvPicPr>
        <p:blipFill>
          <a:blip r:embed="rId2">
            <a:clrChange>
              <a:clrFrom>
                <a:srgbClr val="FFFFFF"/>
              </a:clrFrom>
              <a:clrTo>
                <a:srgbClr val="FFFFFF">
                  <a:alpha val="0"/>
                </a:srgbClr>
              </a:clrTo>
            </a:clrChange>
            <a:duotone>
              <a:schemeClr val="accent5">
                <a:shade val="45000"/>
                <a:satMod val="135000"/>
              </a:schemeClr>
              <a:prstClr val="white"/>
            </a:duotone>
          </a:blip>
          <a:stretch>
            <a:fillRect/>
          </a:stretch>
        </p:blipFill>
        <p:spPr>
          <a:xfrm>
            <a:off x="1406637" y="1300786"/>
            <a:ext cx="9144578" cy="5149690"/>
          </a:xfrm>
          <a:prstGeom prst="rect">
            <a:avLst/>
          </a:prstGeom>
        </p:spPr>
      </p:pic>
      <p:sp>
        <p:nvSpPr>
          <p:cNvPr id="3" name="Rectangle 2">
            <a:extLst>
              <a:ext uri="{FF2B5EF4-FFF2-40B4-BE49-F238E27FC236}">
                <a16:creationId xmlns:a16="http://schemas.microsoft.com/office/drawing/2014/main" id="{B88AC8C2-7775-459F-8A7B-A605F0086D1A}"/>
              </a:ext>
            </a:extLst>
          </p:cNvPr>
          <p:cNvSpPr/>
          <p:nvPr/>
        </p:nvSpPr>
        <p:spPr>
          <a:xfrm>
            <a:off x="2547362" y="5885167"/>
            <a:ext cx="997527" cy="184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46B76129-0686-4BF0-83C2-DAD3ED62676C}"/>
              </a:ext>
            </a:extLst>
          </p:cNvPr>
          <p:cNvSpPr/>
          <p:nvPr/>
        </p:nvSpPr>
        <p:spPr>
          <a:xfrm>
            <a:off x="3711145" y="1795462"/>
            <a:ext cx="285007" cy="2895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F3DB9213-2C2A-4A7A-95B7-9040F46F4716}"/>
              </a:ext>
            </a:extLst>
          </p:cNvPr>
          <p:cNvSpPr/>
          <p:nvPr/>
        </p:nvSpPr>
        <p:spPr>
          <a:xfrm>
            <a:off x="3796498" y="2230040"/>
            <a:ext cx="109877" cy="10876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6A803E29-13E8-451E-A4EE-A5020DBF7304}"/>
              </a:ext>
            </a:extLst>
          </p:cNvPr>
          <p:cNvSpPr/>
          <p:nvPr/>
        </p:nvSpPr>
        <p:spPr>
          <a:xfrm>
            <a:off x="3668056" y="2428522"/>
            <a:ext cx="375638" cy="3670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BA9F4464-94D0-4EFF-BCFF-E01B7A77CAC8}"/>
              </a:ext>
            </a:extLst>
          </p:cNvPr>
          <p:cNvSpPr/>
          <p:nvPr/>
        </p:nvSpPr>
        <p:spPr>
          <a:xfrm>
            <a:off x="3677954" y="2793839"/>
            <a:ext cx="332549" cy="3286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052673BB-4A82-4208-B053-4421D61BF9E5}"/>
              </a:ext>
            </a:extLst>
          </p:cNvPr>
          <p:cNvSpPr/>
          <p:nvPr/>
        </p:nvSpPr>
        <p:spPr>
          <a:xfrm>
            <a:off x="3733226" y="3183251"/>
            <a:ext cx="240844" cy="2319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F682B21D-3D41-4CC9-8627-25E9DBA696B6}"/>
              </a:ext>
            </a:extLst>
          </p:cNvPr>
          <p:cNvSpPr/>
          <p:nvPr/>
        </p:nvSpPr>
        <p:spPr>
          <a:xfrm>
            <a:off x="3688996" y="3471937"/>
            <a:ext cx="310467" cy="3237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200FE831-BCA1-4D26-B18F-272F97EC8730}"/>
              </a:ext>
            </a:extLst>
          </p:cNvPr>
          <p:cNvSpPr/>
          <p:nvPr/>
        </p:nvSpPr>
        <p:spPr>
          <a:xfrm>
            <a:off x="9616875" y="2634632"/>
            <a:ext cx="285007" cy="2895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E610EBF2-4381-4A4B-BB83-78BFF39EC376}"/>
              </a:ext>
            </a:extLst>
          </p:cNvPr>
          <p:cNvSpPr/>
          <p:nvPr/>
        </p:nvSpPr>
        <p:spPr>
          <a:xfrm>
            <a:off x="9824693" y="2449508"/>
            <a:ext cx="154378" cy="14250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245E5BFB-C653-407E-82F0-22FD8E82BBAC}"/>
              </a:ext>
            </a:extLst>
          </p:cNvPr>
          <p:cNvSpPr/>
          <p:nvPr/>
        </p:nvSpPr>
        <p:spPr>
          <a:xfrm>
            <a:off x="10074290" y="1928284"/>
            <a:ext cx="375638" cy="38222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4FCAE1D6-D20A-4E39-8CD7-2276A3325762}"/>
              </a:ext>
            </a:extLst>
          </p:cNvPr>
          <p:cNvSpPr/>
          <p:nvPr/>
        </p:nvSpPr>
        <p:spPr>
          <a:xfrm>
            <a:off x="9372024" y="2325936"/>
            <a:ext cx="353413" cy="32571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F6EB4DA3-4C4B-48DB-9A9F-95E3E849AE43}"/>
              </a:ext>
            </a:extLst>
          </p:cNvPr>
          <p:cNvSpPr/>
          <p:nvPr/>
        </p:nvSpPr>
        <p:spPr>
          <a:xfrm>
            <a:off x="8996295" y="3034105"/>
            <a:ext cx="240844" cy="2419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C1975C5E-CBDC-407E-AD83-55B0ACDB285F}"/>
              </a:ext>
            </a:extLst>
          </p:cNvPr>
          <p:cNvSpPr/>
          <p:nvPr/>
        </p:nvSpPr>
        <p:spPr>
          <a:xfrm>
            <a:off x="8197860" y="3836193"/>
            <a:ext cx="194791" cy="1940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9E337803-EF38-46DC-9D0C-9089C1C8D223}"/>
              </a:ext>
            </a:extLst>
          </p:cNvPr>
          <p:cNvSpPr/>
          <p:nvPr/>
        </p:nvSpPr>
        <p:spPr>
          <a:xfrm>
            <a:off x="8858034" y="3190304"/>
            <a:ext cx="339741" cy="34477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2E26F527-E3A8-4D5D-AE66-6F4D5E7D2A18}"/>
              </a:ext>
            </a:extLst>
          </p:cNvPr>
          <p:cNvSpPr txBox="1"/>
          <p:nvPr/>
        </p:nvSpPr>
        <p:spPr>
          <a:xfrm>
            <a:off x="8639587" y="5792576"/>
            <a:ext cx="2152650" cy="369332"/>
          </a:xfrm>
          <a:prstGeom prst="rect">
            <a:avLst/>
          </a:prstGeom>
          <a:noFill/>
        </p:spPr>
        <p:txBody>
          <a:bodyPr wrap="square" rtlCol="0">
            <a:spAutoFit/>
          </a:bodyPr>
          <a:lstStyle/>
          <a:p>
            <a:r>
              <a:rPr lang="en-US" dirty="0">
                <a:solidFill>
                  <a:schemeClr val="accent1">
                    <a:lumMod val="60000"/>
                    <a:lumOff val="40000"/>
                  </a:schemeClr>
                </a:solidFill>
                <a:latin typeface="Times New Roman" panose="02020603050405020304" pitchFamily="18" charset="0"/>
                <a:cs typeface="Times New Roman" panose="02020603050405020304" pitchFamily="18" charset="0"/>
              </a:rPr>
              <a:t>color = </a:t>
            </a:r>
            <a:r>
              <a:rPr lang="en-US" dirty="0">
                <a:solidFill>
                  <a:schemeClr val="accent1">
                    <a:lumMod val="60000"/>
                    <a:lumOff val="40000"/>
                  </a:schemeClr>
                </a:solidFill>
              </a:rPr>
              <a:t>" </a:t>
            </a:r>
            <a:r>
              <a:rPr lang="en-US" dirty="0">
                <a:solidFill>
                  <a:schemeClr val="accent1">
                    <a:lumMod val="60000"/>
                    <a:lumOff val="40000"/>
                  </a:schemeClr>
                </a:solidFill>
                <a:latin typeface="Times New Roman" panose="02020603050405020304" pitchFamily="18" charset="0"/>
                <a:cs typeface="Times New Roman" panose="02020603050405020304" pitchFamily="18" charset="0"/>
              </a:rPr>
              <a:t>blue</a:t>
            </a:r>
            <a:r>
              <a:rPr lang="en-US" dirty="0">
                <a:solidFill>
                  <a:schemeClr val="accent1">
                    <a:lumMod val="60000"/>
                    <a:lumOff val="40000"/>
                  </a:schemeClr>
                </a:solidFill>
              </a:rPr>
              <a:t> "</a:t>
            </a:r>
            <a:endParaRPr lang="en-US"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id="{777F0075-6537-4E5E-937D-37200D6F713A}"/>
              </a:ext>
            </a:extLst>
          </p:cNvPr>
          <p:cNvSpPr/>
          <p:nvPr/>
        </p:nvSpPr>
        <p:spPr>
          <a:xfrm>
            <a:off x="3711145" y="3881437"/>
            <a:ext cx="285007" cy="194076"/>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24D7720F-8FA9-4C48-809B-98648B4ECFB0}"/>
              </a:ext>
            </a:extLst>
          </p:cNvPr>
          <p:cNvSpPr/>
          <p:nvPr/>
        </p:nvSpPr>
        <p:spPr>
          <a:xfrm>
            <a:off x="3828576" y="3954853"/>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20C7A3BB-5B84-4DCD-A0C6-008760CEDF41}"/>
              </a:ext>
            </a:extLst>
          </p:cNvPr>
          <p:cNvSpPr/>
          <p:nvPr/>
        </p:nvSpPr>
        <p:spPr>
          <a:xfrm>
            <a:off x="9342035" y="2310393"/>
            <a:ext cx="383402" cy="289584"/>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0147F059-C5DF-45EB-9673-63E27A102684}"/>
              </a:ext>
            </a:extLst>
          </p:cNvPr>
          <p:cNvSpPr/>
          <p:nvPr/>
        </p:nvSpPr>
        <p:spPr>
          <a:xfrm>
            <a:off x="9459466" y="2383809"/>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0D077B61-8995-4574-8DA7-27B33A2F867D}"/>
              </a:ext>
            </a:extLst>
          </p:cNvPr>
          <p:cNvSpPr/>
          <p:nvPr/>
        </p:nvSpPr>
        <p:spPr>
          <a:xfrm rot="21076090">
            <a:off x="9425174" y="2475643"/>
            <a:ext cx="260495" cy="176008"/>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E6EF669E-B8C9-4B4E-BA8E-CDFC3D418F37}"/>
              </a:ext>
            </a:extLst>
          </p:cNvPr>
          <p:cNvSpPr txBox="1"/>
          <p:nvPr/>
        </p:nvSpPr>
        <p:spPr>
          <a:xfrm>
            <a:off x="2441988" y="6444684"/>
            <a:ext cx="215265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aesthetics</a:t>
            </a:r>
          </a:p>
        </p:txBody>
      </p:sp>
      <p:sp>
        <p:nvSpPr>
          <p:cNvPr id="30" name="TextBox 29">
            <a:extLst>
              <a:ext uri="{FF2B5EF4-FFF2-40B4-BE49-F238E27FC236}">
                <a16:creationId xmlns:a16="http://schemas.microsoft.com/office/drawing/2014/main" id="{6CC3B3AC-3486-4039-BE4D-4734530BA589}"/>
              </a:ext>
            </a:extLst>
          </p:cNvPr>
          <p:cNvSpPr txBox="1"/>
          <p:nvPr/>
        </p:nvSpPr>
        <p:spPr>
          <a:xfrm rot="2745837">
            <a:off x="10154316" y="420828"/>
            <a:ext cx="2819933" cy="461665"/>
          </a:xfrm>
          <a:prstGeom prst="rect">
            <a:avLst/>
          </a:prstGeom>
          <a:solidFill>
            <a:schemeClr val="accent2">
              <a:lumMod val="75000"/>
            </a:schemeClr>
          </a:solidFill>
        </p:spPr>
        <p:txBody>
          <a:bodyPr wrap="square" rtlCol="0">
            <a:spAutoFit/>
          </a:bodyPr>
          <a:lstStyle/>
          <a:p>
            <a:pPr algn="ctr"/>
            <a:r>
              <a:rPr lang="en-US" sz="2400" b="1" dirty="0">
                <a:solidFill>
                  <a:schemeClr val="bg1"/>
                </a:solidFill>
              </a:rPr>
              <a:t>Recap</a:t>
            </a:r>
          </a:p>
        </p:txBody>
      </p:sp>
    </p:spTree>
    <p:extLst>
      <p:ext uri="{BB962C8B-B14F-4D97-AF65-F5344CB8AC3E}">
        <p14:creationId xmlns:p14="http://schemas.microsoft.com/office/powerpoint/2010/main" val="1705687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8863D-E961-4352-9DAE-C7733CEFD728}"/>
              </a:ext>
            </a:extLst>
          </p:cNvPr>
          <p:cNvSpPr>
            <a:spLocks noGrp="1"/>
          </p:cNvSpPr>
          <p:nvPr>
            <p:ph type="title"/>
          </p:nvPr>
        </p:nvSpPr>
        <p:spPr>
          <a:xfrm>
            <a:off x="319216" y="2548152"/>
            <a:ext cx="11872784" cy="1325563"/>
          </a:xfrm>
        </p:spPr>
        <p:txBody>
          <a:bodyPr/>
          <a:lstStyle/>
          <a:p>
            <a:r>
              <a:rPr lang="en-US" dirty="0"/>
              <a:t>Theory for Selecting Geoms &amp; Mapping Aesthetics</a:t>
            </a:r>
          </a:p>
        </p:txBody>
      </p:sp>
      <p:sp>
        <p:nvSpPr>
          <p:cNvPr id="4" name="TextBox 3">
            <a:extLst>
              <a:ext uri="{FF2B5EF4-FFF2-40B4-BE49-F238E27FC236}">
                <a16:creationId xmlns:a16="http://schemas.microsoft.com/office/drawing/2014/main" id="{923A69D6-CE9E-4BF4-A8CF-0282397DBD2C}"/>
              </a:ext>
            </a:extLst>
          </p:cNvPr>
          <p:cNvSpPr txBox="1"/>
          <p:nvPr/>
        </p:nvSpPr>
        <p:spPr>
          <a:xfrm rot="2745837">
            <a:off x="10154316" y="420828"/>
            <a:ext cx="2819933" cy="461665"/>
          </a:xfrm>
          <a:prstGeom prst="rect">
            <a:avLst/>
          </a:prstGeom>
          <a:solidFill>
            <a:schemeClr val="accent6">
              <a:lumMod val="75000"/>
            </a:schemeClr>
          </a:solidFill>
        </p:spPr>
        <p:txBody>
          <a:bodyPr wrap="square" rtlCol="0">
            <a:spAutoFit/>
          </a:bodyPr>
          <a:lstStyle/>
          <a:p>
            <a:pPr algn="ctr"/>
            <a:r>
              <a:rPr lang="en-US" sz="2400" b="1" dirty="0">
                <a:solidFill>
                  <a:schemeClr val="bg1"/>
                </a:solidFill>
              </a:rPr>
              <a:t>This Session</a:t>
            </a:r>
          </a:p>
        </p:txBody>
      </p:sp>
    </p:spTree>
    <p:extLst>
      <p:ext uri="{BB962C8B-B14F-4D97-AF65-F5344CB8AC3E}">
        <p14:creationId xmlns:p14="http://schemas.microsoft.com/office/powerpoint/2010/main" val="3317512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FAD-3502-45E2-A0CC-842EC4BFE1AB}"/>
              </a:ext>
            </a:extLst>
          </p:cNvPr>
          <p:cNvSpPr>
            <a:spLocks noGrp="1"/>
          </p:cNvSpPr>
          <p:nvPr>
            <p:ph type="title"/>
          </p:nvPr>
        </p:nvSpPr>
        <p:spPr>
          <a:xfrm>
            <a:off x="838200" y="2675731"/>
            <a:ext cx="10515600" cy="1325563"/>
          </a:xfrm>
        </p:spPr>
        <p:txBody>
          <a:bodyPr/>
          <a:lstStyle/>
          <a:p>
            <a:r>
              <a:rPr lang="en-US" dirty="0"/>
              <a:t>It is a science.  </a:t>
            </a:r>
          </a:p>
        </p:txBody>
      </p:sp>
      <p:sp>
        <p:nvSpPr>
          <p:cNvPr id="6" name="Title 1">
            <a:extLst>
              <a:ext uri="{FF2B5EF4-FFF2-40B4-BE49-F238E27FC236}">
                <a16:creationId xmlns:a16="http://schemas.microsoft.com/office/drawing/2014/main" id="{AE1915B0-0BBE-42CF-8795-1DD97C7DB659}"/>
              </a:ext>
            </a:extLst>
          </p:cNvPr>
          <p:cNvSpPr txBox="1">
            <a:spLocks/>
          </p:cNvSpPr>
          <p:nvPr/>
        </p:nvSpPr>
        <p:spPr>
          <a:xfrm>
            <a:off x="838200" y="96226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Visualization is not an art.</a:t>
            </a:r>
          </a:p>
        </p:txBody>
      </p:sp>
      <p:sp>
        <p:nvSpPr>
          <p:cNvPr id="7" name="Title 1">
            <a:extLst>
              <a:ext uri="{FF2B5EF4-FFF2-40B4-BE49-F238E27FC236}">
                <a16:creationId xmlns:a16="http://schemas.microsoft.com/office/drawing/2014/main" id="{EC14C0AE-8549-41A3-AB9C-E009D00D5221}"/>
              </a:ext>
            </a:extLst>
          </p:cNvPr>
          <p:cNvSpPr txBox="1">
            <a:spLocks/>
          </p:cNvSpPr>
          <p:nvPr/>
        </p:nvSpPr>
        <p:spPr>
          <a:xfrm>
            <a:off x="838200" y="431506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There are theoretical reasons in viz design.</a:t>
            </a:r>
          </a:p>
        </p:txBody>
      </p:sp>
      <p:pic>
        <p:nvPicPr>
          <p:cNvPr id="11" name="Picture 10">
            <a:extLst>
              <a:ext uri="{FF2B5EF4-FFF2-40B4-BE49-F238E27FC236}">
                <a16:creationId xmlns:a16="http://schemas.microsoft.com/office/drawing/2014/main" id="{43697AB4-2BF8-46A3-B19B-CD80C3DC973B}"/>
              </a:ext>
            </a:extLst>
          </p:cNvPr>
          <p:cNvPicPr>
            <a:picLocks noChangeAspect="1"/>
          </p:cNvPicPr>
          <p:nvPr/>
        </p:nvPicPr>
        <p:blipFill>
          <a:blip r:embed="rId3"/>
          <a:stretch>
            <a:fillRect/>
          </a:stretch>
        </p:blipFill>
        <p:spPr>
          <a:xfrm>
            <a:off x="1524087" y="1143043"/>
            <a:ext cx="9143825" cy="4571913"/>
          </a:xfrm>
          <a:prstGeom prst="rect">
            <a:avLst/>
          </a:prstGeom>
        </p:spPr>
      </p:pic>
      <p:sp>
        <p:nvSpPr>
          <p:cNvPr id="12" name="TextBox 11">
            <a:extLst>
              <a:ext uri="{FF2B5EF4-FFF2-40B4-BE49-F238E27FC236}">
                <a16:creationId xmlns:a16="http://schemas.microsoft.com/office/drawing/2014/main" id="{63C1D4FB-7460-4E34-B9AD-4958467635B0}"/>
              </a:ext>
            </a:extLst>
          </p:cNvPr>
          <p:cNvSpPr txBox="1"/>
          <p:nvPr/>
        </p:nvSpPr>
        <p:spPr>
          <a:xfrm>
            <a:off x="3229233" y="397889"/>
            <a:ext cx="1037967" cy="707886"/>
          </a:xfrm>
          <a:prstGeom prst="rect">
            <a:avLst/>
          </a:prstGeom>
          <a:noFill/>
        </p:spPr>
        <p:txBody>
          <a:bodyPr wrap="square" rtlCol="0">
            <a:spAutoFit/>
          </a:bodyPr>
          <a:lstStyle/>
          <a:p>
            <a:r>
              <a:rPr lang="en-US" sz="4000" b="1" dirty="0"/>
              <a:t>A</a:t>
            </a:r>
          </a:p>
        </p:txBody>
      </p:sp>
      <p:sp>
        <p:nvSpPr>
          <p:cNvPr id="13" name="TextBox 12">
            <a:extLst>
              <a:ext uri="{FF2B5EF4-FFF2-40B4-BE49-F238E27FC236}">
                <a16:creationId xmlns:a16="http://schemas.microsoft.com/office/drawing/2014/main" id="{A5B59A7F-E15A-4456-BDA3-124BE4B7622A}"/>
              </a:ext>
            </a:extLst>
          </p:cNvPr>
          <p:cNvSpPr txBox="1"/>
          <p:nvPr/>
        </p:nvSpPr>
        <p:spPr>
          <a:xfrm>
            <a:off x="8526162" y="401193"/>
            <a:ext cx="1037967" cy="707886"/>
          </a:xfrm>
          <a:prstGeom prst="rect">
            <a:avLst/>
          </a:prstGeom>
          <a:noFill/>
        </p:spPr>
        <p:txBody>
          <a:bodyPr wrap="square" rtlCol="0">
            <a:spAutoFit/>
          </a:bodyPr>
          <a:lstStyle/>
          <a:p>
            <a:r>
              <a:rPr lang="en-US" sz="4000" b="1" dirty="0"/>
              <a:t>B</a:t>
            </a:r>
          </a:p>
        </p:txBody>
      </p:sp>
    </p:spTree>
    <p:extLst>
      <p:ext uri="{BB962C8B-B14F-4D97-AF65-F5344CB8AC3E}">
        <p14:creationId xmlns:p14="http://schemas.microsoft.com/office/powerpoint/2010/main" val="897531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1000"/>
                            </p:stCondLst>
                            <p:childTnLst>
                              <p:par>
                                <p:cTn id="8" presetID="16" presetClass="exit" presetSubtype="21" fill="hold" grpId="1" nodeType="afterEffect">
                                  <p:stCondLst>
                                    <p:cond delay="2500"/>
                                  </p:stCondLst>
                                  <p:childTnLst>
                                    <p:animEffect transition="out" filter="barn(inVertical)">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childTnLst>
                          </p:cTn>
                        </p:par>
                        <p:par>
                          <p:cTn id="11" fill="hold">
                            <p:stCondLst>
                              <p:cond delay="4000"/>
                            </p:stCondLst>
                            <p:childTnLst>
                              <p:par>
                                <p:cTn id="12" presetID="1" presetClass="entr" presetSubtype="0"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par>
                          <p:cTn id="14" fill="hold">
                            <p:stCondLst>
                              <p:cond delay="4000"/>
                            </p:stCondLst>
                            <p:childTnLst>
                              <p:par>
                                <p:cTn id="15" presetID="16" presetClass="exit" presetSubtype="21" fill="hold" grpId="1" nodeType="afterEffect">
                                  <p:stCondLst>
                                    <p:cond delay="2500"/>
                                  </p:stCondLst>
                                  <p:childTnLst>
                                    <p:animEffect transition="out" filter="barn(inVertical)">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childTnLst>
                          </p:cTn>
                        </p:par>
                        <p:par>
                          <p:cTn id="18" fill="hold">
                            <p:stCondLst>
                              <p:cond delay="7000"/>
                            </p:stCondLst>
                            <p:childTnLst>
                              <p:par>
                                <p:cTn id="19" presetID="1"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par>
                          <p:cTn id="21" fill="hold">
                            <p:stCondLst>
                              <p:cond delay="7000"/>
                            </p:stCondLst>
                            <p:childTnLst>
                              <p:par>
                                <p:cTn id="22" presetID="22" presetClass="exit" presetSubtype="8" fill="hold" grpId="1" nodeType="afterEffect">
                                  <p:stCondLst>
                                    <p:cond delay="4000"/>
                                  </p:stCondLst>
                                  <p:childTnLst>
                                    <p:animEffect transition="out" filter="wipe(left)">
                                      <p:cBhvr>
                                        <p:cTn id="23" dur="500"/>
                                        <p:tgtEl>
                                          <p:spTgt spid="7"/>
                                        </p:tgtEl>
                                      </p:cBhvr>
                                    </p:animEffect>
                                    <p:set>
                                      <p:cBhvr>
                                        <p:cTn id="24" dur="1" fill="hold">
                                          <p:stCondLst>
                                            <p:cond delay="499"/>
                                          </p:stCondLst>
                                        </p:cTn>
                                        <p:tgtEl>
                                          <p:spTgt spid="7"/>
                                        </p:tgtEl>
                                        <p:attrNameLst>
                                          <p:attrName>style.visibility</p:attrName>
                                        </p:attrNameLst>
                                      </p:cBhvr>
                                      <p:to>
                                        <p:strVal val="hidden"/>
                                      </p:to>
                                    </p:set>
                                  </p:childTnLst>
                                </p:cTn>
                              </p:par>
                            </p:childTnLst>
                          </p:cTn>
                        </p:par>
                        <p:par>
                          <p:cTn id="25" fill="hold">
                            <p:stCondLst>
                              <p:cond delay="11500"/>
                            </p:stCondLst>
                            <p:childTnLst>
                              <p:par>
                                <p:cTn id="26" presetID="9" presetClass="entr" presetSubtype="0"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6" grpId="0"/>
      <p:bldP spid="6" grpId="1"/>
      <p:bldP spid="7" grpId="0"/>
      <p:bldP spid="7" grpId="1"/>
      <p:bldP spid="12"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FAD-3502-45E2-A0CC-842EC4BFE1A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AA6FE16-6852-43A3-B7E3-EBB4AD630CD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1462960-9185-4A6F-B013-7A33D544B51A}"/>
              </a:ext>
            </a:extLst>
          </p:cNvPr>
          <p:cNvPicPr>
            <a:picLocks noChangeAspect="1"/>
          </p:cNvPicPr>
          <p:nvPr/>
        </p:nvPicPr>
        <p:blipFill>
          <a:blip r:embed="rId3"/>
          <a:stretch>
            <a:fillRect/>
          </a:stretch>
        </p:blipFill>
        <p:spPr>
          <a:xfrm rot="10800000" flipH="1">
            <a:off x="1524087" y="1143043"/>
            <a:ext cx="9143825" cy="4571913"/>
          </a:xfrm>
          <a:prstGeom prst="rect">
            <a:avLst/>
          </a:prstGeom>
        </p:spPr>
      </p:pic>
      <p:sp>
        <p:nvSpPr>
          <p:cNvPr id="5" name="TextBox 4">
            <a:extLst>
              <a:ext uri="{FF2B5EF4-FFF2-40B4-BE49-F238E27FC236}">
                <a16:creationId xmlns:a16="http://schemas.microsoft.com/office/drawing/2014/main" id="{8EC062F4-D3B0-4263-BA03-C20C20F46C01}"/>
              </a:ext>
            </a:extLst>
          </p:cNvPr>
          <p:cNvSpPr txBox="1"/>
          <p:nvPr/>
        </p:nvSpPr>
        <p:spPr>
          <a:xfrm>
            <a:off x="3229233" y="397889"/>
            <a:ext cx="1037967" cy="707886"/>
          </a:xfrm>
          <a:prstGeom prst="rect">
            <a:avLst/>
          </a:prstGeom>
          <a:noFill/>
        </p:spPr>
        <p:txBody>
          <a:bodyPr wrap="square" rtlCol="0">
            <a:spAutoFit/>
          </a:bodyPr>
          <a:lstStyle/>
          <a:p>
            <a:r>
              <a:rPr lang="en-US" sz="4000" b="1" dirty="0"/>
              <a:t>A</a:t>
            </a:r>
          </a:p>
        </p:txBody>
      </p:sp>
      <p:sp>
        <p:nvSpPr>
          <p:cNvPr id="6" name="TextBox 5">
            <a:extLst>
              <a:ext uri="{FF2B5EF4-FFF2-40B4-BE49-F238E27FC236}">
                <a16:creationId xmlns:a16="http://schemas.microsoft.com/office/drawing/2014/main" id="{2D68C446-7E30-45D0-86AB-A0A6768C61A8}"/>
              </a:ext>
            </a:extLst>
          </p:cNvPr>
          <p:cNvSpPr txBox="1"/>
          <p:nvPr/>
        </p:nvSpPr>
        <p:spPr>
          <a:xfrm>
            <a:off x="8526162" y="401193"/>
            <a:ext cx="1037967" cy="707886"/>
          </a:xfrm>
          <a:prstGeom prst="rect">
            <a:avLst/>
          </a:prstGeom>
          <a:noFill/>
        </p:spPr>
        <p:txBody>
          <a:bodyPr wrap="square" rtlCol="0">
            <a:spAutoFit/>
          </a:bodyPr>
          <a:lstStyle/>
          <a:p>
            <a:r>
              <a:rPr lang="en-US" sz="4000" b="1" dirty="0"/>
              <a:t>B</a:t>
            </a:r>
          </a:p>
        </p:txBody>
      </p:sp>
    </p:spTree>
    <p:extLst>
      <p:ext uri="{BB962C8B-B14F-4D97-AF65-F5344CB8AC3E}">
        <p14:creationId xmlns:p14="http://schemas.microsoft.com/office/powerpoint/2010/main" val="117152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F48DB-13A4-4B41-A9A1-BE47BEAACA80}"/>
              </a:ext>
            </a:extLst>
          </p:cNvPr>
          <p:cNvSpPr>
            <a:spLocks noGrp="1"/>
          </p:cNvSpPr>
          <p:nvPr>
            <p:ph type="title"/>
          </p:nvPr>
        </p:nvSpPr>
        <p:spPr/>
        <p:txBody>
          <a:bodyPr/>
          <a:lstStyle/>
          <a:p>
            <a:r>
              <a:rPr lang="en-US" dirty="0"/>
              <a:t>Fact: Not all design choices are equally good.</a:t>
            </a:r>
          </a:p>
        </p:txBody>
      </p:sp>
      <p:sp>
        <p:nvSpPr>
          <p:cNvPr id="3" name="Content Placeholder 2">
            <a:extLst>
              <a:ext uri="{FF2B5EF4-FFF2-40B4-BE49-F238E27FC236}">
                <a16:creationId xmlns:a16="http://schemas.microsoft.com/office/drawing/2014/main" id="{11CF1742-6248-4E67-9BD3-85AA21EBAC4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A75A7E2-9304-4342-89B0-C4CBDB2D08A7}"/>
              </a:ext>
            </a:extLst>
          </p:cNvPr>
          <p:cNvPicPr>
            <a:picLocks noChangeAspect="1"/>
          </p:cNvPicPr>
          <p:nvPr/>
        </p:nvPicPr>
        <p:blipFill>
          <a:blip r:embed="rId2"/>
          <a:stretch>
            <a:fillRect/>
          </a:stretch>
        </p:blipFill>
        <p:spPr>
          <a:xfrm>
            <a:off x="812232" y="1690688"/>
            <a:ext cx="10567536" cy="4351338"/>
          </a:xfrm>
          <a:prstGeom prst="rect">
            <a:avLst/>
          </a:prstGeom>
        </p:spPr>
      </p:pic>
    </p:spTree>
    <p:extLst>
      <p:ext uri="{BB962C8B-B14F-4D97-AF65-F5344CB8AC3E}">
        <p14:creationId xmlns:p14="http://schemas.microsoft.com/office/powerpoint/2010/main" val="2210374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AD1FA-9B7D-4DA5-86AA-E0A21311FB30}"/>
              </a:ext>
            </a:extLst>
          </p:cNvPr>
          <p:cNvSpPr>
            <a:spLocks noGrp="1"/>
          </p:cNvSpPr>
          <p:nvPr>
            <p:ph type="title"/>
          </p:nvPr>
        </p:nvSpPr>
        <p:spPr/>
        <p:txBody>
          <a:bodyPr/>
          <a:lstStyle/>
          <a:p>
            <a:r>
              <a:rPr lang="en-US" dirty="0"/>
              <a:t>Pre-</a:t>
            </a:r>
            <a:r>
              <a:rPr lang="en-US" dirty="0" err="1"/>
              <a:t>attenitve</a:t>
            </a:r>
            <a:r>
              <a:rPr lang="en-US" dirty="0"/>
              <a:t> Attributes</a:t>
            </a:r>
          </a:p>
        </p:txBody>
      </p:sp>
      <p:sp>
        <p:nvSpPr>
          <p:cNvPr id="3" name="Content Placeholder 2">
            <a:extLst>
              <a:ext uri="{FF2B5EF4-FFF2-40B4-BE49-F238E27FC236}">
                <a16:creationId xmlns:a16="http://schemas.microsoft.com/office/drawing/2014/main" id="{44183127-FA3C-40B9-8473-85BEAA017391}"/>
              </a:ext>
            </a:extLst>
          </p:cNvPr>
          <p:cNvSpPr>
            <a:spLocks noGrp="1"/>
          </p:cNvSpPr>
          <p:nvPr>
            <p:ph idx="1"/>
          </p:nvPr>
        </p:nvSpPr>
        <p:spPr>
          <a:xfrm>
            <a:off x="863600" y="1892300"/>
            <a:ext cx="10515600" cy="4351338"/>
          </a:xfrm>
        </p:spPr>
        <p:txBody>
          <a:bodyPr>
            <a:normAutofit/>
          </a:bodyPr>
          <a:lstStyle/>
          <a:p>
            <a:pPr marL="0" indent="0">
              <a:buNone/>
            </a:pPr>
            <a:r>
              <a:rPr lang="en-US" sz="3800" dirty="0" err="1"/>
              <a:t>Matra</a:t>
            </a:r>
            <a:r>
              <a:rPr lang="en-US" sz="3800" dirty="0"/>
              <a:t>: “Maximize </a:t>
            </a:r>
            <a:r>
              <a:rPr lang="en-US" sz="3800" b="1" dirty="0"/>
              <a:t>Pre-attentive Attributes”</a:t>
            </a:r>
          </a:p>
        </p:txBody>
      </p:sp>
    </p:spTree>
    <p:extLst>
      <p:ext uri="{BB962C8B-B14F-4D97-AF65-F5344CB8AC3E}">
        <p14:creationId xmlns:p14="http://schemas.microsoft.com/office/powerpoint/2010/main" val="2317192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AD1FA-9B7D-4DA5-86AA-E0A21311FB30}"/>
              </a:ext>
            </a:extLst>
          </p:cNvPr>
          <p:cNvSpPr>
            <a:spLocks noGrp="1"/>
          </p:cNvSpPr>
          <p:nvPr>
            <p:ph type="title"/>
          </p:nvPr>
        </p:nvSpPr>
        <p:spPr/>
        <p:txBody>
          <a:bodyPr/>
          <a:lstStyle/>
          <a:p>
            <a:r>
              <a:rPr lang="en-US" dirty="0"/>
              <a:t>Three Design Principles</a:t>
            </a:r>
          </a:p>
        </p:txBody>
      </p:sp>
      <p:sp>
        <p:nvSpPr>
          <p:cNvPr id="3" name="Content Placeholder 2">
            <a:extLst>
              <a:ext uri="{FF2B5EF4-FFF2-40B4-BE49-F238E27FC236}">
                <a16:creationId xmlns:a16="http://schemas.microsoft.com/office/drawing/2014/main" id="{44183127-FA3C-40B9-8473-85BEAA017391}"/>
              </a:ext>
            </a:extLst>
          </p:cNvPr>
          <p:cNvSpPr>
            <a:spLocks noGrp="1"/>
          </p:cNvSpPr>
          <p:nvPr>
            <p:ph idx="1"/>
          </p:nvPr>
        </p:nvSpPr>
        <p:spPr/>
        <p:txBody>
          <a:bodyPr/>
          <a:lstStyle/>
          <a:p>
            <a:pPr marL="514350" indent="-514350">
              <a:buFont typeface="+mj-lt"/>
              <a:buAutoNum type="arabicPeriod"/>
            </a:pPr>
            <a:r>
              <a:rPr lang="en-US" dirty="0"/>
              <a:t>Maximize </a:t>
            </a:r>
            <a:r>
              <a:rPr lang="en-US" b="1" dirty="0"/>
              <a:t>Pre-attentive Attributes</a:t>
            </a:r>
          </a:p>
          <a:p>
            <a:pPr marL="514350" indent="-514350">
              <a:buFont typeface="+mj-lt"/>
              <a:buAutoNum type="arabicPeriod"/>
            </a:pPr>
            <a:r>
              <a:rPr lang="en-US" dirty="0"/>
              <a:t>Minimize </a:t>
            </a:r>
            <a:r>
              <a:rPr lang="en-US" b="1" dirty="0"/>
              <a:t>Cognitive Demand</a:t>
            </a:r>
          </a:p>
          <a:p>
            <a:pPr marL="514350" indent="-514350">
              <a:buFont typeface="+mj-lt"/>
              <a:buAutoNum type="arabicPeriod"/>
            </a:pPr>
            <a:r>
              <a:rPr lang="en-US" b="1" dirty="0"/>
              <a:t>Less</a:t>
            </a:r>
            <a:r>
              <a:rPr lang="en-US" dirty="0"/>
              <a:t> is More</a:t>
            </a:r>
          </a:p>
        </p:txBody>
      </p:sp>
      <p:sp>
        <p:nvSpPr>
          <p:cNvPr id="4" name="Rectangle 3">
            <a:extLst>
              <a:ext uri="{FF2B5EF4-FFF2-40B4-BE49-F238E27FC236}">
                <a16:creationId xmlns:a16="http://schemas.microsoft.com/office/drawing/2014/main" id="{70065D8E-EEB2-48E5-A949-E2B4B73C85A2}"/>
              </a:ext>
            </a:extLst>
          </p:cNvPr>
          <p:cNvSpPr/>
          <p:nvPr/>
        </p:nvSpPr>
        <p:spPr>
          <a:xfrm>
            <a:off x="1711642" y="4067969"/>
            <a:ext cx="8356283" cy="1323439"/>
          </a:xfrm>
          <a:prstGeom prst="rect">
            <a:avLst/>
          </a:prstGeom>
        </p:spPr>
        <p:txBody>
          <a:bodyPr wrap="square">
            <a:spAutoFit/>
          </a:bodyPr>
          <a:lstStyle/>
          <a:p>
            <a:pPr algn="r"/>
            <a:r>
              <a:rPr lang="en-US" sz="3000" dirty="0">
                <a:solidFill>
                  <a:srgbClr val="181818"/>
                </a:solidFill>
                <a:latin typeface="Merriweather"/>
              </a:rPr>
              <a:t> </a:t>
            </a:r>
            <a:r>
              <a:rPr lang="en-US" sz="5000" dirty="0">
                <a:solidFill>
                  <a:srgbClr val="0070C0"/>
                </a:solidFill>
                <a:latin typeface="Merriweather"/>
              </a:rPr>
              <a:t>“Above all else show the data.”                  </a:t>
            </a:r>
            <a:r>
              <a:rPr lang="en-US" sz="3000" b="0" i="0" dirty="0">
                <a:solidFill>
                  <a:srgbClr val="181818"/>
                </a:solidFill>
                <a:effectLst/>
                <a:latin typeface="Merriweather"/>
              </a:rPr>
              <a:t>-Edward </a:t>
            </a:r>
            <a:r>
              <a:rPr lang="en-US" sz="3000" b="0" i="0" dirty="0" err="1">
                <a:solidFill>
                  <a:srgbClr val="181818"/>
                </a:solidFill>
                <a:effectLst/>
                <a:latin typeface="Merriweather"/>
              </a:rPr>
              <a:t>Tufte</a:t>
            </a:r>
            <a:r>
              <a:rPr lang="en-US" sz="3000" b="0" i="0" dirty="0">
                <a:solidFill>
                  <a:srgbClr val="181818"/>
                </a:solidFill>
                <a:effectLst/>
                <a:latin typeface="Merriweather"/>
              </a:rPr>
              <a:t>- </a:t>
            </a:r>
          </a:p>
        </p:txBody>
      </p:sp>
    </p:spTree>
    <p:extLst>
      <p:ext uri="{BB962C8B-B14F-4D97-AF65-F5344CB8AC3E}">
        <p14:creationId xmlns:p14="http://schemas.microsoft.com/office/powerpoint/2010/main" val="4095718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26CAB-5119-44CF-8FBC-C8DADD57E4DB}"/>
              </a:ext>
            </a:extLst>
          </p:cNvPr>
          <p:cNvSpPr>
            <a:spLocks noGrp="1"/>
          </p:cNvSpPr>
          <p:nvPr>
            <p:ph type="title"/>
          </p:nvPr>
        </p:nvSpPr>
        <p:spPr>
          <a:xfrm>
            <a:off x="200025" y="-130175"/>
            <a:ext cx="10515600" cy="1325563"/>
          </a:xfrm>
        </p:spPr>
        <p:txBody>
          <a:bodyPr/>
          <a:lstStyle/>
          <a:p>
            <a:r>
              <a:rPr lang="en-US" dirty="0"/>
              <a:t>1. Maximize </a:t>
            </a:r>
            <a:r>
              <a:rPr lang="en-US" b="1" dirty="0"/>
              <a:t>Pre-attentive Attributes</a:t>
            </a:r>
            <a:endParaRPr lang="en-US" dirty="0"/>
          </a:p>
        </p:txBody>
      </p:sp>
      <p:sp>
        <p:nvSpPr>
          <p:cNvPr id="5" name="Content Placeholder 4">
            <a:extLst>
              <a:ext uri="{FF2B5EF4-FFF2-40B4-BE49-F238E27FC236}">
                <a16:creationId xmlns:a16="http://schemas.microsoft.com/office/drawing/2014/main" id="{A5CBA17A-F3DC-43A5-868C-81A18463FD73}"/>
              </a:ext>
            </a:extLst>
          </p:cNvPr>
          <p:cNvSpPr>
            <a:spLocks noGrp="1"/>
          </p:cNvSpPr>
          <p:nvPr>
            <p:ph idx="1"/>
          </p:nvPr>
        </p:nvSpPr>
        <p:spPr>
          <a:xfrm>
            <a:off x="3302000" y="3124200"/>
            <a:ext cx="5257800" cy="4351338"/>
          </a:xfrm>
        </p:spPr>
        <p:txBody>
          <a:bodyPr>
            <a:normAutofit/>
          </a:bodyPr>
          <a:lstStyle/>
          <a:p>
            <a:pPr marL="0" indent="0">
              <a:buNone/>
            </a:pPr>
            <a:r>
              <a:rPr lang="en-US" sz="4400" dirty="0">
                <a:solidFill>
                  <a:srgbClr val="0070C0"/>
                </a:solidFill>
              </a:rPr>
              <a:t>What’s a pre-attentive attribute anyway?</a:t>
            </a:r>
          </a:p>
        </p:txBody>
      </p:sp>
      <p:pic>
        <p:nvPicPr>
          <p:cNvPr id="7" name="Picture 6">
            <a:extLst>
              <a:ext uri="{FF2B5EF4-FFF2-40B4-BE49-F238E27FC236}">
                <a16:creationId xmlns:a16="http://schemas.microsoft.com/office/drawing/2014/main" id="{FAFCBC16-F739-40E2-B779-DFD553C27F99}"/>
              </a:ext>
            </a:extLst>
          </p:cNvPr>
          <p:cNvPicPr>
            <a:picLocks noChangeAspect="1"/>
          </p:cNvPicPr>
          <p:nvPr/>
        </p:nvPicPr>
        <p:blipFill>
          <a:blip r:embed="rId2"/>
          <a:stretch>
            <a:fillRect/>
          </a:stretch>
        </p:blipFill>
        <p:spPr>
          <a:xfrm>
            <a:off x="2643798" y="2441851"/>
            <a:ext cx="6089385" cy="3044693"/>
          </a:xfrm>
          <a:prstGeom prst="rect">
            <a:avLst/>
          </a:prstGeom>
        </p:spPr>
      </p:pic>
      <p:sp>
        <p:nvSpPr>
          <p:cNvPr id="6" name="TextBox 5">
            <a:extLst>
              <a:ext uri="{FF2B5EF4-FFF2-40B4-BE49-F238E27FC236}">
                <a16:creationId xmlns:a16="http://schemas.microsoft.com/office/drawing/2014/main" id="{954A293C-532F-40C5-8C79-3BC37344B8BC}"/>
              </a:ext>
            </a:extLst>
          </p:cNvPr>
          <p:cNvSpPr txBox="1"/>
          <p:nvPr/>
        </p:nvSpPr>
        <p:spPr>
          <a:xfrm>
            <a:off x="1587500" y="3124200"/>
            <a:ext cx="5397500" cy="1790700"/>
          </a:xfrm>
          <a:prstGeom prst="rect">
            <a:avLst/>
          </a:prstGeom>
          <a:noFill/>
        </p:spPr>
        <p:txBody>
          <a:bodyPr wrap="square" rtlCol="0">
            <a:spAutoFit/>
          </a:bodyPr>
          <a:lstStyle/>
          <a:p>
            <a:endParaRPr lang="en-US" dirty="0"/>
          </a:p>
        </p:txBody>
      </p:sp>
      <p:sp>
        <p:nvSpPr>
          <p:cNvPr id="9" name="TextBox 8">
            <a:extLst>
              <a:ext uri="{FF2B5EF4-FFF2-40B4-BE49-F238E27FC236}">
                <a16:creationId xmlns:a16="http://schemas.microsoft.com/office/drawing/2014/main" id="{1F9D0432-018F-47F6-9722-E1253AC1F8A9}"/>
              </a:ext>
            </a:extLst>
          </p:cNvPr>
          <p:cNvSpPr txBox="1"/>
          <p:nvPr/>
        </p:nvSpPr>
        <p:spPr>
          <a:xfrm>
            <a:off x="3213100" y="6219431"/>
            <a:ext cx="5257800" cy="523220"/>
          </a:xfrm>
          <a:prstGeom prst="rect">
            <a:avLst/>
          </a:prstGeom>
          <a:noFill/>
        </p:spPr>
        <p:txBody>
          <a:bodyPr wrap="square" rtlCol="0">
            <a:spAutoFit/>
          </a:bodyPr>
          <a:lstStyle/>
          <a:p>
            <a:pPr algn="ctr"/>
            <a:r>
              <a:rPr lang="en-US" sz="2800" dirty="0"/>
              <a:t>Count the number of twos</a:t>
            </a:r>
          </a:p>
        </p:txBody>
      </p:sp>
    </p:spTree>
    <p:extLst>
      <p:ext uri="{BB962C8B-B14F-4D97-AF65-F5344CB8AC3E}">
        <p14:creationId xmlns:p14="http://schemas.microsoft.com/office/powerpoint/2010/main" val="235678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7A96FF-7EB2-44ED-8641-9DF755A64666}"/>
              </a:ext>
            </a:extLst>
          </p:cNvPr>
          <p:cNvSpPr txBox="1"/>
          <p:nvPr/>
        </p:nvSpPr>
        <p:spPr>
          <a:xfrm>
            <a:off x="92076" y="6275988"/>
            <a:ext cx="12281156" cy="553998"/>
          </a:xfrm>
          <a:prstGeom prst="rect">
            <a:avLst/>
          </a:prstGeom>
          <a:noFill/>
        </p:spPr>
        <p:txBody>
          <a:bodyPr wrap="square" rtlCol="0">
            <a:spAutoFit/>
          </a:bodyPr>
          <a:lstStyle/>
          <a:p>
            <a:r>
              <a:rPr lang="en-US" sz="3000" b="1" dirty="0"/>
              <a:t>Lesson Objective: </a:t>
            </a:r>
            <a:r>
              <a:rPr lang="en-US" sz="3000" dirty="0"/>
              <a:t>Select theory based geoms &amp; aesthetics to represent data.</a:t>
            </a:r>
          </a:p>
        </p:txBody>
      </p:sp>
      <p:sp>
        <p:nvSpPr>
          <p:cNvPr id="6" name="Rectangle 5">
            <a:extLst>
              <a:ext uri="{FF2B5EF4-FFF2-40B4-BE49-F238E27FC236}">
                <a16:creationId xmlns:a16="http://schemas.microsoft.com/office/drawing/2014/main" id="{405EB39E-1D22-4CDE-B3A6-A4B99E7D9545}"/>
              </a:ext>
            </a:extLst>
          </p:cNvPr>
          <p:cNvSpPr/>
          <p:nvPr/>
        </p:nvSpPr>
        <p:spPr>
          <a:xfrm>
            <a:off x="6209533" y="3004848"/>
            <a:ext cx="184731" cy="369332"/>
          </a:xfrm>
          <a:prstGeom prst="rect">
            <a:avLst/>
          </a:prstGeom>
        </p:spPr>
        <p:txBody>
          <a:bodyPr wrap="none">
            <a:spAutoFit/>
          </a:bodyPr>
          <a:lstStyle/>
          <a:p>
            <a:endParaRPr lang="en-US" dirty="0"/>
          </a:p>
        </p:txBody>
      </p:sp>
      <p:pic>
        <p:nvPicPr>
          <p:cNvPr id="7" name="Picture 4" descr="Image result for tidyr hadley">
            <a:extLst>
              <a:ext uri="{FF2B5EF4-FFF2-40B4-BE49-F238E27FC236}">
                <a16:creationId xmlns:a16="http://schemas.microsoft.com/office/drawing/2014/main" id="{395C1A40-9138-4140-B6B9-EE628D5103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943" y="1796063"/>
            <a:ext cx="10205717" cy="391085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8F6CAF69-9803-4ABD-A0C7-6127687DFAB8}"/>
              </a:ext>
            </a:extLst>
          </p:cNvPr>
          <p:cNvSpPr/>
          <p:nvPr/>
        </p:nvSpPr>
        <p:spPr>
          <a:xfrm>
            <a:off x="6542652" y="3869111"/>
            <a:ext cx="1231900" cy="922337"/>
          </a:xfrm>
          <a:prstGeom prst="rect">
            <a:avLst/>
          </a:prstGeom>
          <a:solidFill>
            <a:srgbClr val="EAE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0C23392B-2A30-4CCA-8E90-61EB6758B850}"/>
              </a:ext>
            </a:extLst>
          </p:cNvPr>
          <p:cNvSpPr/>
          <p:nvPr/>
        </p:nvSpPr>
        <p:spPr>
          <a:xfrm rot="21428416">
            <a:off x="6486938" y="3841187"/>
            <a:ext cx="1129674" cy="636013"/>
          </a:xfrm>
          <a:custGeom>
            <a:avLst/>
            <a:gdLst>
              <a:gd name="connsiteX0" fmla="*/ 1059656 w 1059656"/>
              <a:gd name="connsiteY0" fmla="*/ 0 h 585788"/>
              <a:gd name="connsiteX1" fmla="*/ 912019 w 1059656"/>
              <a:gd name="connsiteY1" fmla="*/ 166688 h 585788"/>
              <a:gd name="connsiteX2" fmla="*/ 783431 w 1059656"/>
              <a:gd name="connsiteY2" fmla="*/ 269081 h 585788"/>
              <a:gd name="connsiteX3" fmla="*/ 557213 w 1059656"/>
              <a:gd name="connsiteY3" fmla="*/ 411956 h 585788"/>
              <a:gd name="connsiteX4" fmla="*/ 364331 w 1059656"/>
              <a:gd name="connsiteY4" fmla="*/ 497681 h 585788"/>
              <a:gd name="connsiteX5" fmla="*/ 195263 w 1059656"/>
              <a:gd name="connsiteY5" fmla="*/ 550069 h 585788"/>
              <a:gd name="connsiteX6" fmla="*/ 0 w 1059656"/>
              <a:gd name="connsiteY6" fmla="*/ 585788 h 585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656" h="585788">
                <a:moveTo>
                  <a:pt x="1059656" y="0"/>
                </a:moveTo>
                <a:cubicBezTo>
                  <a:pt x="1008856" y="60920"/>
                  <a:pt x="958056" y="121841"/>
                  <a:pt x="912019" y="166688"/>
                </a:cubicBezTo>
                <a:cubicBezTo>
                  <a:pt x="865982" y="211535"/>
                  <a:pt x="842565" y="228203"/>
                  <a:pt x="783431" y="269081"/>
                </a:cubicBezTo>
                <a:cubicBezTo>
                  <a:pt x="724297" y="309959"/>
                  <a:pt x="627063" y="373856"/>
                  <a:pt x="557213" y="411956"/>
                </a:cubicBezTo>
                <a:cubicBezTo>
                  <a:pt x="487363" y="450056"/>
                  <a:pt x="424656" y="474662"/>
                  <a:pt x="364331" y="497681"/>
                </a:cubicBezTo>
                <a:cubicBezTo>
                  <a:pt x="304006" y="520700"/>
                  <a:pt x="255985" y="535385"/>
                  <a:pt x="195263" y="550069"/>
                </a:cubicBezTo>
                <a:cubicBezTo>
                  <a:pt x="134541" y="564754"/>
                  <a:pt x="67270" y="575271"/>
                  <a:pt x="0" y="585788"/>
                </a:cubicBez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7D68846-F97B-424B-A542-C9199E2BC6FA}"/>
              </a:ext>
            </a:extLst>
          </p:cNvPr>
          <p:cNvSpPr/>
          <p:nvPr/>
        </p:nvSpPr>
        <p:spPr>
          <a:xfrm>
            <a:off x="8095343" y="3105694"/>
            <a:ext cx="2339340" cy="325517"/>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tar: 5 Points 10">
            <a:extLst>
              <a:ext uri="{FF2B5EF4-FFF2-40B4-BE49-F238E27FC236}">
                <a16:creationId xmlns:a16="http://schemas.microsoft.com/office/drawing/2014/main" id="{065C07E3-2B1D-4178-8315-B6739B595FAB}"/>
              </a:ext>
            </a:extLst>
          </p:cNvPr>
          <p:cNvSpPr/>
          <p:nvPr/>
        </p:nvSpPr>
        <p:spPr>
          <a:xfrm>
            <a:off x="7751692" y="2356281"/>
            <a:ext cx="419100" cy="365760"/>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55D0D92-D323-4C57-B8DC-AE6F8DA3C632}"/>
              </a:ext>
            </a:extLst>
          </p:cNvPr>
          <p:cNvSpPr/>
          <p:nvPr/>
        </p:nvSpPr>
        <p:spPr>
          <a:xfrm>
            <a:off x="8074025" y="3374180"/>
            <a:ext cx="2917825" cy="569170"/>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tar: 5 Points 12">
            <a:extLst>
              <a:ext uri="{FF2B5EF4-FFF2-40B4-BE49-F238E27FC236}">
                <a16:creationId xmlns:a16="http://schemas.microsoft.com/office/drawing/2014/main" id="{0222256A-3A3D-4DA4-908A-8F15DD152998}"/>
              </a:ext>
            </a:extLst>
          </p:cNvPr>
          <p:cNvSpPr/>
          <p:nvPr/>
        </p:nvSpPr>
        <p:spPr>
          <a:xfrm>
            <a:off x="5233266" y="3035623"/>
            <a:ext cx="419100" cy="365760"/>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0C612527-4761-48E0-AB03-C5DD36AAC7EB}"/>
              </a:ext>
            </a:extLst>
          </p:cNvPr>
          <p:cNvSpPr/>
          <p:nvPr/>
        </p:nvSpPr>
        <p:spPr>
          <a:xfrm>
            <a:off x="5519292" y="2523124"/>
            <a:ext cx="2195764" cy="624649"/>
          </a:xfrm>
          <a:custGeom>
            <a:avLst/>
            <a:gdLst>
              <a:gd name="connsiteX0" fmla="*/ 2219357 w 2219357"/>
              <a:gd name="connsiteY0" fmla="*/ 12399 h 663328"/>
              <a:gd name="connsiteX1" fmla="*/ 1791604 w 2219357"/>
              <a:gd name="connsiteY1" fmla="*/ 0 h 663328"/>
              <a:gd name="connsiteX2" fmla="*/ 1605624 w 2219357"/>
              <a:gd name="connsiteY2" fmla="*/ 12399 h 663328"/>
              <a:gd name="connsiteX3" fmla="*/ 1320456 w 2219357"/>
              <a:gd name="connsiteY3" fmla="*/ 30997 h 663328"/>
              <a:gd name="connsiteX4" fmla="*/ 1022888 w 2219357"/>
              <a:gd name="connsiteY4" fmla="*/ 86791 h 663328"/>
              <a:gd name="connsiteX5" fmla="*/ 737719 w 2219357"/>
              <a:gd name="connsiteY5" fmla="*/ 198378 h 663328"/>
              <a:gd name="connsiteX6" fmla="*/ 551740 w 2219357"/>
              <a:gd name="connsiteY6" fmla="*/ 309966 h 663328"/>
              <a:gd name="connsiteX7" fmla="*/ 306866 w 2219357"/>
              <a:gd name="connsiteY7" fmla="*/ 464949 h 663328"/>
              <a:gd name="connsiteX8" fmla="*/ 117787 w 2219357"/>
              <a:gd name="connsiteY8" fmla="*/ 564138 h 663328"/>
              <a:gd name="connsiteX9" fmla="*/ 0 w 2219357"/>
              <a:gd name="connsiteY9" fmla="*/ 663328 h 663328"/>
              <a:gd name="connsiteX10" fmla="*/ 0 w 2219357"/>
              <a:gd name="connsiteY10" fmla="*/ 663328 h 663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9357" h="663328">
                <a:moveTo>
                  <a:pt x="2219357" y="12399"/>
                </a:moveTo>
                <a:lnTo>
                  <a:pt x="1791604" y="0"/>
                </a:lnTo>
                <a:cubicBezTo>
                  <a:pt x="1689315" y="0"/>
                  <a:pt x="1605624" y="12399"/>
                  <a:pt x="1605624" y="12399"/>
                </a:cubicBezTo>
                <a:cubicBezTo>
                  <a:pt x="1527099" y="17565"/>
                  <a:pt x="1417579" y="18598"/>
                  <a:pt x="1320456" y="30997"/>
                </a:cubicBezTo>
                <a:cubicBezTo>
                  <a:pt x="1223333" y="43396"/>
                  <a:pt x="1120011" y="58894"/>
                  <a:pt x="1022888" y="86791"/>
                </a:cubicBezTo>
                <a:cubicBezTo>
                  <a:pt x="925765" y="114688"/>
                  <a:pt x="816244" y="161182"/>
                  <a:pt x="737719" y="198378"/>
                </a:cubicBezTo>
                <a:cubicBezTo>
                  <a:pt x="659194" y="235574"/>
                  <a:pt x="623549" y="265538"/>
                  <a:pt x="551740" y="309966"/>
                </a:cubicBezTo>
                <a:cubicBezTo>
                  <a:pt x="479931" y="354394"/>
                  <a:pt x="379191" y="422587"/>
                  <a:pt x="306866" y="464949"/>
                </a:cubicBezTo>
                <a:cubicBezTo>
                  <a:pt x="234541" y="507311"/>
                  <a:pt x="168931" y="531075"/>
                  <a:pt x="117787" y="564138"/>
                </a:cubicBezTo>
                <a:cubicBezTo>
                  <a:pt x="66643" y="597201"/>
                  <a:pt x="0" y="663328"/>
                  <a:pt x="0" y="663328"/>
                </a:cubicBezTo>
                <a:lnTo>
                  <a:pt x="0" y="663328"/>
                </a:lnTo>
              </a:path>
            </a:pathLst>
          </a:custGeom>
          <a:noFill/>
          <a:ln w="28575">
            <a:solidFill>
              <a:schemeClr val="accent4">
                <a:lumMod val="75000"/>
              </a:schemeClr>
            </a:solidFill>
            <a:prstDash val="sysDot"/>
            <a:headEnd type="ova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0C50A3E6-E365-49E5-97CC-A7BBCFEC7F0A}"/>
              </a:ext>
            </a:extLst>
          </p:cNvPr>
          <p:cNvSpPr txBox="1">
            <a:spLocks/>
          </p:cNvSpPr>
          <p:nvPr/>
        </p:nvSpPr>
        <p:spPr>
          <a:xfrm>
            <a:off x="261492" y="6637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Analysis: </a:t>
            </a:r>
            <a:r>
              <a:rPr lang="en-US" dirty="0">
                <a:solidFill>
                  <a:schemeClr val="accent2">
                    <a:lumMod val="50000"/>
                  </a:schemeClr>
                </a:solidFill>
              </a:rPr>
              <a:t>Visualization Theory &amp; Grammar</a:t>
            </a:r>
          </a:p>
        </p:txBody>
      </p:sp>
      <p:sp>
        <p:nvSpPr>
          <p:cNvPr id="15" name="Star: 5 Points 14">
            <a:extLst>
              <a:ext uri="{FF2B5EF4-FFF2-40B4-BE49-F238E27FC236}">
                <a16:creationId xmlns:a16="http://schemas.microsoft.com/office/drawing/2014/main" id="{AA21F1F0-1080-4944-865D-3A253ED93EBC}"/>
              </a:ext>
            </a:extLst>
          </p:cNvPr>
          <p:cNvSpPr/>
          <p:nvPr/>
        </p:nvSpPr>
        <p:spPr>
          <a:xfrm>
            <a:off x="7676243" y="2007347"/>
            <a:ext cx="419100" cy="365760"/>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8DD8CCA2-6EC9-49F2-A6B5-4056E5C9E0A9}"/>
              </a:ext>
            </a:extLst>
          </p:cNvPr>
          <p:cNvSpPr/>
          <p:nvPr/>
        </p:nvSpPr>
        <p:spPr>
          <a:xfrm>
            <a:off x="5519292" y="2236661"/>
            <a:ext cx="2232400" cy="752227"/>
          </a:xfrm>
          <a:custGeom>
            <a:avLst/>
            <a:gdLst>
              <a:gd name="connsiteX0" fmla="*/ 2219357 w 2219357"/>
              <a:gd name="connsiteY0" fmla="*/ 12399 h 663328"/>
              <a:gd name="connsiteX1" fmla="*/ 1791604 w 2219357"/>
              <a:gd name="connsiteY1" fmla="*/ 0 h 663328"/>
              <a:gd name="connsiteX2" fmla="*/ 1605624 w 2219357"/>
              <a:gd name="connsiteY2" fmla="*/ 12399 h 663328"/>
              <a:gd name="connsiteX3" fmla="*/ 1320456 w 2219357"/>
              <a:gd name="connsiteY3" fmla="*/ 30997 h 663328"/>
              <a:gd name="connsiteX4" fmla="*/ 1022888 w 2219357"/>
              <a:gd name="connsiteY4" fmla="*/ 86791 h 663328"/>
              <a:gd name="connsiteX5" fmla="*/ 737719 w 2219357"/>
              <a:gd name="connsiteY5" fmla="*/ 198378 h 663328"/>
              <a:gd name="connsiteX6" fmla="*/ 551740 w 2219357"/>
              <a:gd name="connsiteY6" fmla="*/ 309966 h 663328"/>
              <a:gd name="connsiteX7" fmla="*/ 306866 w 2219357"/>
              <a:gd name="connsiteY7" fmla="*/ 464949 h 663328"/>
              <a:gd name="connsiteX8" fmla="*/ 117787 w 2219357"/>
              <a:gd name="connsiteY8" fmla="*/ 564138 h 663328"/>
              <a:gd name="connsiteX9" fmla="*/ 0 w 2219357"/>
              <a:gd name="connsiteY9" fmla="*/ 663328 h 663328"/>
              <a:gd name="connsiteX10" fmla="*/ 0 w 2219357"/>
              <a:gd name="connsiteY10" fmla="*/ 663328 h 663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9357" h="663328">
                <a:moveTo>
                  <a:pt x="2219357" y="12399"/>
                </a:moveTo>
                <a:lnTo>
                  <a:pt x="1791604" y="0"/>
                </a:lnTo>
                <a:cubicBezTo>
                  <a:pt x="1689315" y="0"/>
                  <a:pt x="1605624" y="12399"/>
                  <a:pt x="1605624" y="12399"/>
                </a:cubicBezTo>
                <a:cubicBezTo>
                  <a:pt x="1527099" y="17565"/>
                  <a:pt x="1417579" y="18598"/>
                  <a:pt x="1320456" y="30997"/>
                </a:cubicBezTo>
                <a:cubicBezTo>
                  <a:pt x="1223333" y="43396"/>
                  <a:pt x="1120011" y="58894"/>
                  <a:pt x="1022888" y="86791"/>
                </a:cubicBezTo>
                <a:cubicBezTo>
                  <a:pt x="925765" y="114688"/>
                  <a:pt x="816244" y="161182"/>
                  <a:pt x="737719" y="198378"/>
                </a:cubicBezTo>
                <a:cubicBezTo>
                  <a:pt x="659194" y="235574"/>
                  <a:pt x="623549" y="265538"/>
                  <a:pt x="551740" y="309966"/>
                </a:cubicBezTo>
                <a:cubicBezTo>
                  <a:pt x="479931" y="354394"/>
                  <a:pt x="379191" y="422587"/>
                  <a:pt x="306866" y="464949"/>
                </a:cubicBezTo>
                <a:cubicBezTo>
                  <a:pt x="234541" y="507311"/>
                  <a:pt x="168931" y="531075"/>
                  <a:pt x="117787" y="564138"/>
                </a:cubicBezTo>
                <a:cubicBezTo>
                  <a:pt x="66643" y="597201"/>
                  <a:pt x="0" y="663328"/>
                  <a:pt x="0" y="663328"/>
                </a:cubicBezTo>
                <a:lnTo>
                  <a:pt x="0" y="663328"/>
                </a:lnTo>
              </a:path>
            </a:pathLst>
          </a:custGeom>
          <a:noFill/>
          <a:ln w="28575">
            <a:solidFill>
              <a:schemeClr val="accent4">
                <a:lumMod val="75000"/>
              </a:schemeClr>
            </a:solidFill>
            <a:prstDash val="sysDot"/>
            <a:headEnd type="stealth" w="lg" len="lg"/>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513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P spid="15" grpId="0" animBg="1"/>
      <p:bldP spid="1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26CAB-5119-44CF-8FBC-C8DADD57E4DB}"/>
              </a:ext>
            </a:extLst>
          </p:cNvPr>
          <p:cNvSpPr>
            <a:spLocks noGrp="1"/>
          </p:cNvSpPr>
          <p:nvPr>
            <p:ph type="title"/>
          </p:nvPr>
        </p:nvSpPr>
        <p:spPr>
          <a:xfrm>
            <a:off x="200025" y="-130175"/>
            <a:ext cx="10515600" cy="1325563"/>
          </a:xfrm>
        </p:spPr>
        <p:txBody>
          <a:bodyPr/>
          <a:lstStyle/>
          <a:p>
            <a:r>
              <a:rPr lang="en-US" dirty="0"/>
              <a:t>1. Maximize </a:t>
            </a:r>
            <a:r>
              <a:rPr lang="en-US" b="1" dirty="0"/>
              <a:t>Pre-attentive Attributes</a:t>
            </a:r>
            <a:endParaRPr lang="en-US" dirty="0"/>
          </a:p>
        </p:txBody>
      </p:sp>
      <p:sp>
        <p:nvSpPr>
          <p:cNvPr id="5" name="Content Placeholder 4">
            <a:extLst>
              <a:ext uri="{FF2B5EF4-FFF2-40B4-BE49-F238E27FC236}">
                <a16:creationId xmlns:a16="http://schemas.microsoft.com/office/drawing/2014/main" id="{A5CBA17A-F3DC-43A5-868C-81A18463FD7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92E06C0-4776-40C6-A2A0-857BAC64DBA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643798" y="2441850"/>
            <a:ext cx="6089386" cy="3044693"/>
          </a:xfrm>
          <a:prstGeom prst="rect">
            <a:avLst/>
          </a:prstGeom>
        </p:spPr>
      </p:pic>
      <p:sp>
        <p:nvSpPr>
          <p:cNvPr id="9" name="TextBox 8">
            <a:extLst>
              <a:ext uri="{FF2B5EF4-FFF2-40B4-BE49-F238E27FC236}">
                <a16:creationId xmlns:a16="http://schemas.microsoft.com/office/drawing/2014/main" id="{EA47D55F-2F87-40EE-A576-2260D7C4A937}"/>
              </a:ext>
            </a:extLst>
          </p:cNvPr>
          <p:cNvSpPr txBox="1"/>
          <p:nvPr/>
        </p:nvSpPr>
        <p:spPr>
          <a:xfrm>
            <a:off x="3213100" y="6219431"/>
            <a:ext cx="5257800" cy="523220"/>
          </a:xfrm>
          <a:prstGeom prst="rect">
            <a:avLst/>
          </a:prstGeom>
          <a:noFill/>
        </p:spPr>
        <p:txBody>
          <a:bodyPr wrap="square" rtlCol="0">
            <a:spAutoFit/>
          </a:bodyPr>
          <a:lstStyle/>
          <a:p>
            <a:pPr algn="ctr"/>
            <a:r>
              <a:rPr lang="en-US" sz="2800" dirty="0"/>
              <a:t>Count the number of twos</a:t>
            </a:r>
          </a:p>
        </p:txBody>
      </p:sp>
    </p:spTree>
    <p:extLst>
      <p:ext uri="{BB962C8B-B14F-4D97-AF65-F5344CB8AC3E}">
        <p14:creationId xmlns:p14="http://schemas.microsoft.com/office/powerpoint/2010/main" val="18563086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Image result for stephan few preattentive attributes">
            <a:extLst>
              <a:ext uri="{FF2B5EF4-FFF2-40B4-BE49-F238E27FC236}">
                <a16:creationId xmlns:a16="http://schemas.microsoft.com/office/drawing/2014/main" id="{63D60224-E5FE-47CD-9B83-52B1D975F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3055" y="0"/>
            <a:ext cx="9318945" cy="681527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B7DD2BAD-BAF7-4D3E-A59D-FF145A50E0B7}"/>
              </a:ext>
            </a:extLst>
          </p:cNvPr>
          <p:cNvSpPr txBox="1">
            <a:spLocks/>
          </p:cNvSpPr>
          <p:nvPr/>
        </p:nvSpPr>
        <p:spPr>
          <a:xfrm>
            <a:off x="200025" y="-1301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Tree>
    <p:extLst>
      <p:ext uri="{BB962C8B-B14F-4D97-AF65-F5344CB8AC3E}">
        <p14:creationId xmlns:p14="http://schemas.microsoft.com/office/powerpoint/2010/main" val="22492871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Image result for stephan few preattentive attributes">
            <a:extLst>
              <a:ext uri="{FF2B5EF4-FFF2-40B4-BE49-F238E27FC236}">
                <a16:creationId xmlns:a16="http://schemas.microsoft.com/office/drawing/2014/main" id="{63D60224-E5FE-47CD-9B83-52B1D975F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6700" y="1"/>
            <a:ext cx="6845300" cy="5006212"/>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B7DD2BAD-BAF7-4D3E-A59D-FF145A50E0B7}"/>
              </a:ext>
            </a:extLst>
          </p:cNvPr>
          <p:cNvSpPr txBox="1">
            <a:spLocks/>
          </p:cNvSpPr>
          <p:nvPr/>
        </p:nvSpPr>
        <p:spPr>
          <a:xfrm>
            <a:off x="200025" y="-1301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pic>
        <p:nvPicPr>
          <p:cNvPr id="8" name="Picture 7">
            <a:extLst>
              <a:ext uri="{FF2B5EF4-FFF2-40B4-BE49-F238E27FC236}">
                <a16:creationId xmlns:a16="http://schemas.microsoft.com/office/drawing/2014/main" id="{A2B57F34-24E5-4E9F-9278-7A3860B8C1CC}"/>
              </a:ext>
            </a:extLst>
          </p:cNvPr>
          <p:cNvPicPr>
            <a:picLocks noChangeAspect="1"/>
          </p:cNvPicPr>
          <p:nvPr/>
        </p:nvPicPr>
        <p:blipFill>
          <a:blip r:embed="rId3"/>
          <a:stretch>
            <a:fillRect/>
          </a:stretch>
        </p:blipFill>
        <p:spPr>
          <a:xfrm>
            <a:off x="1" y="4091679"/>
            <a:ext cx="5448300" cy="2766320"/>
          </a:xfrm>
          <a:prstGeom prst="rect">
            <a:avLst/>
          </a:prstGeom>
        </p:spPr>
      </p:pic>
    </p:spTree>
    <p:extLst>
      <p:ext uri="{BB962C8B-B14F-4D97-AF65-F5344CB8AC3E}">
        <p14:creationId xmlns:p14="http://schemas.microsoft.com/office/powerpoint/2010/main" val="788343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Image result for stephan few preattentive attributes">
            <a:extLst>
              <a:ext uri="{FF2B5EF4-FFF2-40B4-BE49-F238E27FC236}">
                <a16:creationId xmlns:a16="http://schemas.microsoft.com/office/drawing/2014/main" id="{63D60224-E5FE-47CD-9B83-52B1D975F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6700" y="1"/>
            <a:ext cx="6845300" cy="5006212"/>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B7DD2BAD-BAF7-4D3E-A59D-FF145A50E0B7}"/>
              </a:ext>
            </a:extLst>
          </p:cNvPr>
          <p:cNvSpPr txBox="1">
            <a:spLocks/>
          </p:cNvSpPr>
          <p:nvPr/>
        </p:nvSpPr>
        <p:spPr>
          <a:xfrm>
            <a:off x="200025" y="-1301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pic>
        <p:nvPicPr>
          <p:cNvPr id="8" name="Picture 7">
            <a:extLst>
              <a:ext uri="{FF2B5EF4-FFF2-40B4-BE49-F238E27FC236}">
                <a16:creationId xmlns:a16="http://schemas.microsoft.com/office/drawing/2014/main" id="{A2B57F34-24E5-4E9F-9278-7A3860B8C1CC}"/>
              </a:ext>
            </a:extLst>
          </p:cNvPr>
          <p:cNvPicPr>
            <a:picLocks noChangeAspect="1"/>
          </p:cNvPicPr>
          <p:nvPr/>
        </p:nvPicPr>
        <p:blipFill>
          <a:blip r:embed="rId3"/>
          <a:stretch>
            <a:fillRect/>
          </a:stretch>
        </p:blipFill>
        <p:spPr>
          <a:xfrm>
            <a:off x="1" y="4091679"/>
            <a:ext cx="5448300" cy="2766320"/>
          </a:xfrm>
          <a:prstGeom prst="rect">
            <a:avLst/>
          </a:prstGeom>
        </p:spPr>
      </p:pic>
      <p:sp>
        <p:nvSpPr>
          <p:cNvPr id="5" name="Title 1">
            <a:extLst>
              <a:ext uri="{FF2B5EF4-FFF2-40B4-BE49-F238E27FC236}">
                <a16:creationId xmlns:a16="http://schemas.microsoft.com/office/drawing/2014/main" id="{F02D96E3-5AC1-4442-9F74-A543BC5F7AB8}"/>
              </a:ext>
            </a:extLst>
          </p:cNvPr>
          <p:cNvSpPr>
            <a:spLocks noGrp="1"/>
          </p:cNvSpPr>
          <p:nvPr>
            <p:ph type="title"/>
          </p:nvPr>
        </p:nvSpPr>
        <p:spPr>
          <a:xfrm>
            <a:off x="6743701" y="5260468"/>
            <a:ext cx="10515600" cy="1325563"/>
          </a:xfrm>
        </p:spPr>
        <p:txBody>
          <a:bodyPr/>
          <a:lstStyle/>
          <a:p>
            <a:r>
              <a:rPr lang="en-US" b="1" dirty="0">
                <a:solidFill>
                  <a:srgbClr val="0070C0"/>
                </a:solidFill>
              </a:rPr>
              <a:t>Quantitative Data?</a:t>
            </a:r>
          </a:p>
        </p:txBody>
      </p:sp>
    </p:spTree>
    <p:extLst>
      <p:ext uri="{BB962C8B-B14F-4D97-AF65-F5344CB8AC3E}">
        <p14:creationId xmlns:p14="http://schemas.microsoft.com/office/powerpoint/2010/main" val="37401954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Image result for stephan few preattentive attributes">
            <a:extLst>
              <a:ext uri="{FF2B5EF4-FFF2-40B4-BE49-F238E27FC236}">
                <a16:creationId xmlns:a16="http://schemas.microsoft.com/office/drawing/2014/main" id="{63D60224-E5FE-47CD-9B83-52B1D975FF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6700" y="1"/>
            <a:ext cx="6845300" cy="5006212"/>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B7DD2BAD-BAF7-4D3E-A59D-FF145A50E0B7}"/>
              </a:ext>
            </a:extLst>
          </p:cNvPr>
          <p:cNvSpPr txBox="1">
            <a:spLocks/>
          </p:cNvSpPr>
          <p:nvPr/>
        </p:nvSpPr>
        <p:spPr>
          <a:xfrm>
            <a:off x="200025" y="-1301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pic>
        <p:nvPicPr>
          <p:cNvPr id="8" name="Picture 7">
            <a:extLst>
              <a:ext uri="{FF2B5EF4-FFF2-40B4-BE49-F238E27FC236}">
                <a16:creationId xmlns:a16="http://schemas.microsoft.com/office/drawing/2014/main" id="{A2B57F34-24E5-4E9F-9278-7A3860B8C1CC}"/>
              </a:ext>
            </a:extLst>
          </p:cNvPr>
          <p:cNvPicPr>
            <a:picLocks noChangeAspect="1"/>
          </p:cNvPicPr>
          <p:nvPr/>
        </p:nvPicPr>
        <p:blipFill>
          <a:blip r:embed="rId4"/>
          <a:stretch>
            <a:fillRect/>
          </a:stretch>
        </p:blipFill>
        <p:spPr>
          <a:xfrm>
            <a:off x="1" y="4091679"/>
            <a:ext cx="5448300" cy="2766320"/>
          </a:xfrm>
          <a:prstGeom prst="rect">
            <a:avLst/>
          </a:prstGeom>
        </p:spPr>
      </p:pic>
      <p:sp>
        <p:nvSpPr>
          <p:cNvPr id="3" name="Rectangle 2">
            <a:extLst>
              <a:ext uri="{FF2B5EF4-FFF2-40B4-BE49-F238E27FC236}">
                <a16:creationId xmlns:a16="http://schemas.microsoft.com/office/drawing/2014/main" id="{73C397A1-B9E6-4889-BCE4-861A383FD4FD}"/>
              </a:ext>
            </a:extLst>
          </p:cNvPr>
          <p:cNvSpPr/>
          <p:nvPr/>
        </p:nvSpPr>
        <p:spPr>
          <a:xfrm>
            <a:off x="0" y="5676900"/>
            <a:ext cx="5448300" cy="812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928" name="Picture 16" descr="Image result for blue ribbon icon">
            <a:extLst>
              <a:ext uri="{FF2B5EF4-FFF2-40B4-BE49-F238E27FC236}">
                <a16:creationId xmlns:a16="http://schemas.microsoft.com/office/drawing/2014/main" id="{4C04F271-6E6A-43E2-A683-4D9C2D5C70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8134501" y="4201355"/>
            <a:ext cx="260588" cy="47700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6" descr="Image result for blue ribbon icon">
            <a:extLst>
              <a:ext uri="{FF2B5EF4-FFF2-40B4-BE49-F238E27FC236}">
                <a16:creationId xmlns:a16="http://schemas.microsoft.com/office/drawing/2014/main" id="{A82DC74E-820D-4BEA-A9CC-08EEBA1ACC11}"/>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9843543" y="1827087"/>
            <a:ext cx="260588" cy="477009"/>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5278D16-F1F1-4FE2-A75C-BB1A8EA67976}"/>
              </a:ext>
            </a:extLst>
          </p:cNvPr>
          <p:cNvGrpSpPr/>
          <p:nvPr/>
        </p:nvGrpSpPr>
        <p:grpSpPr>
          <a:xfrm>
            <a:off x="547452" y="-184935"/>
            <a:ext cx="4451821" cy="3983272"/>
            <a:chOff x="805979" y="-230909"/>
            <a:chExt cx="4451821" cy="3983272"/>
          </a:xfrm>
        </p:grpSpPr>
        <p:grpSp>
          <p:nvGrpSpPr>
            <p:cNvPr id="4" name="Group 3">
              <a:extLst>
                <a:ext uri="{FF2B5EF4-FFF2-40B4-BE49-F238E27FC236}">
                  <a16:creationId xmlns:a16="http://schemas.microsoft.com/office/drawing/2014/main" id="{DB5012B0-546D-4BB2-A511-5C40C9B6E1C6}"/>
                </a:ext>
              </a:extLst>
            </p:cNvPr>
            <p:cNvGrpSpPr/>
            <p:nvPr/>
          </p:nvGrpSpPr>
          <p:grpSpPr>
            <a:xfrm>
              <a:off x="805979" y="-230909"/>
              <a:ext cx="4451821" cy="2823448"/>
              <a:chOff x="366306" y="532606"/>
              <a:chExt cx="4764494" cy="3123306"/>
            </a:xfrm>
          </p:grpSpPr>
          <p:pic>
            <p:nvPicPr>
              <p:cNvPr id="38922" name="Picture 10" descr="Image result for scatter plot  icon">
                <a:extLst>
                  <a:ext uri="{FF2B5EF4-FFF2-40B4-BE49-F238E27FC236}">
                    <a16:creationId xmlns:a16="http://schemas.microsoft.com/office/drawing/2014/main" id="{FD81D68B-F38C-4FDF-A8D2-730AF919DA53}"/>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306" y="1035762"/>
                <a:ext cx="1817705" cy="181770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Image result for scatter plot  icon">
                <a:extLst>
                  <a:ext uri="{FF2B5EF4-FFF2-40B4-BE49-F238E27FC236}">
                    <a16:creationId xmlns:a16="http://schemas.microsoft.com/office/drawing/2014/main" id="{E4D6F843-0A22-4E7E-B972-29C1116681DF}"/>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24150" y="1035762"/>
                <a:ext cx="1817705" cy="1817705"/>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6FF7A760-11C0-47D3-A6B8-E5785B39C7C5}"/>
                  </a:ext>
                </a:extLst>
              </p:cNvPr>
              <p:cNvSpPr/>
              <p:nvPr/>
            </p:nvSpPr>
            <p:spPr>
              <a:xfrm>
                <a:off x="2904360" y="1242394"/>
                <a:ext cx="1610352" cy="1338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4" descr="Image result for bar plot  icon">
                <a:extLst>
                  <a:ext uri="{FF2B5EF4-FFF2-40B4-BE49-F238E27FC236}">
                    <a16:creationId xmlns:a16="http://schemas.microsoft.com/office/drawing/2014/main" id="{DC707B11-8CC2-4888-823E-B0189F570EA5}"/>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83021" y="532606"/>
                <a:ext cx="2947779" cy="3123306"/>
              </a:xfrm>
              <a:prstGeom prst="rect">
                <a:avLst/>
              </a:prstGeom>
              <a:noFill/>
              <a:extLst>
                <a:ext uri="{909E8E84-426E-40DD-AFC4-6F175D3DCCD1}">
                  <a14:hiddenFill xmlns:a14="http://schemas.microsoft.com/office/drawing/2010/main">
                    <a:solidFill>
                      <a:srgbClr val="FFFFFF"/>
                    </a:solidFill>
                  </a14:hiddenFill>
                </a:ext>
              </a:extLst>
            </p:spPr>
          </p:pic>
        </p:grpSp>
        <p:pic>
          <p:nvPicPr>
            <p:cNvPr id="38930" name="Picture 18" descr="Image result for scatter plot icon">
              <a:extLst>
                <a:ext uri="{FF2B5EF4-FFF2-40B4-BE49-F238E27FC236}">
                  <a16:creationId xmlns:a16="http://schemas.microsoft.com/office/drawing/2014/main" id="{2E212337-648C-4304-B23C-3A3A2E4F9943}"/>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80539" y="2121389"/>
              <a:ext cx="1704032" cy="1630974"/>
            </a:xfrm>
            <a:prstGeom prst="rect">
              <a:avLst/>
            </a:prstGeom>
            <a:noFill/>
            <a:extLst>
              <a:ext uri="{909E8E84-426E-40DD-AFC4-6F175D3DCCD1}">
                <a14:hiddenFill xmlns:a14="http://schemas.microsoft.com/office/drawing/2010/main">
                  <a:solidFill>
                    <a:srgbClr val="FFFFFF"/>
                  </a:solidFill>
                </a14:hiddenFill>
              </a:ext>
            </a:extLst>
          </p:spPr>
        </p:pic>
      </p:grpSp>
      <p:pic>
        <p:nvPicPr>
          <p:cNvPr id="32" name="Picture 16" descr="Image result for blue ribbon icon">
            <a:extLst>
              <a:ext uri="{FF2B5EF4-FFF2-40B4-BE49-F238E27FC236}">
                <a16:creationId xmlns:a16="http://schemas.microsoft.com/office/drawing/2014/main" id="{6CE0EEC5-B964-4667-B560-87A086A6D40E}"/>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5439013" y="1543568"/>
            <a:ext cx="260588" cy="477009"/>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9AC8508D-CA13-4B6A-8BD8-F0E38A23F3CF}"/>
              </a:ext>
            </a:extLst>
          </p:cNvPr>
          <p:cNvSpPr/>
          <p:nvPr/>
        </p:nvSpPr>
        <p:spPr>
          <a:xfrm>
            <a:off x="-50799" y="4678365"/>
            <a:ext cx="5448300" cy="5821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itle 1">
            <a:extLst>
              <a:ext uri="{FF2B5EF4-FFF2-40B4-BE49-F238E27FC236}">
                <a16:creationId xmlns:a16="http://schemas.microsoft.com/office/drawing/2014/main" id="{3514AD8A-8A9B-45A5-8F6C-28D454457FEB}"/>
              </a:ext>
            </a:extLst>
          </p:cNvPr>
          <p:cNvSpPr>
            <a:spLocks noGrp="1"/>
          </p:cNvSpPr>
          <p:nvPr>
            <p:ph type="title"/>
          </p:nvPr>
        </p:nvSpPr>
        <p:spPr>
          <a:xfrm>
            <a:off x="6743701" y="5260468"/>
            <a:ext cx="10515600" cy="1325563"/>
          </a:xfrm>
        </p:spPr>
        <p:txBody>
          <a:bodyPr/>
          <a:lstStyle/>
          <a:p>
            <a:r>
              <a:rPr lang="en-US" b="1" dirty="0">
                <a:solidFill>
                  <a:srgbClr val="0070C0"/>
                </a:solidFill>
              </a:rPr>
              <a:t>Quantitative Data?</a:t>
            </a:r>
          </a:p>
        </p:txBody>
      </p:sp>
    </p:spTree>
    <p:extLst>
      <p:ext uri="{BB962C8B-B14F-4D97-AF65-F5344CB8AC3E}">
        <p14:creationId xmlns:p14="http://schemas.microsoft.com/office/powerpoint/2010/main" val="390473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Image result for stephan few preattentive attributes">
            <a:extLst>
              <a:ext uri="{FF2B5EF4-FFF2-40B4-BE49-F238E27FC236}">
                <a16:creationId xmlns:a16="http://schemas.microsoft.com/office/drawing/2014/main" id="{63D60224-E5FE-47CD-9B83-52B1D975F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6700" y="1"/>
            <a:ext cx="6845300" cy="5006212"/>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B7DD2BAD-BAF7-4D3E-A59D-FF145A50E0B7}"/>
              </a:ext>
            </a:extLst>
          </p:cNvPr>
          <p:cNvSpPr txBox="1">
            <a:spLocks/>
          </p:cNvSpPr>
          <p:nvPr/>
        </p:nvSpPr>
        <p:spPr>
          <a:xfrm>
            <a:off x="200025" y="-1301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pic>
        <p:nvPicPr>
          <p:cNvPr id="8" name="Picture 7">
            <a:extLst>
              <a:ext uri="{FF2B5EF4-FFF2-40B4-BE49-F238E27FC236}">
                <a16:creationId xmlns:a16="http://schemas.microsoft.com/office/drawing/2014/main" id="{A2B57F34-24E5-4E9F-9278-7A3860B8C1CC}"/>
              </a:ext>
            </a:extLst>
          </p:cNvPr>
          <p:cNvPicPr>
            <a:picLocks noChangeAspect="1"/>
          </p:cNvPicPr>
          <p:nvPr/>
        </p:nvPicPr>
        <p:blipFill>
          <a:blip r:embed="rId3"/>
          <a:stretch>
            <a:fillRect/>
          </a:stretch>
        </p:blipFill>
        <p:spPr>
          <a:xfrm>
            <a:off x="1" y="4091679"/>
            <a:ext cx="5448300" cy="2766320"/>
          </a:xfrm>
          <a:prstGeom prst="rect">
            <a:avLst/>
          </a:prstGeom>
        </p:spPr>
      </p:pic>
      <p:sp>
        <p:nvSpPr>
          <p:cNvPr id="5" name="Title 1">
            <a:extLst>
              <a:ext uri="{FF2B5EF4-FFF2-40B4-BE49-F238E27FC236}">
                <a16:creationId xmlns:a16="http://schemas.microsoft.com/office/drawing/2014/main" id="{D2CFFE8A-06DF-47FD-BDC4-86AC9AC0C8D0}"/>
              </a:ext>
            </a:extLst>
          </p:cNvPr>
          <p:cNvSpPr>
            <a:spLocks noGrp="1"/>
          </p:cNvSpPr>
          <p:nvPr>
            <p:ph type="title"/>
          </p:nvPr>
        </p:nvSpPr>
        <p:spPr>
          <a:xfrm>
            <a:off x="6743701" y="5260468"/>
            <a:ext cx="10515600" cy="1325563"/>
          </a:xfrm>
        </p:spPr>
        <p:txBody>
          <a:bodyPr/>
          <a:lstStyle/>
          <a:p>
            <a:r>
              <a:rPr lang="en-US" b="1" dirty="0">
                <a:solidFill>
                  <a:srgbClr val="0070C0"/>
                </a:solidFill>
              </a:rPr>
              <a:t>Categorical Data?</a:t>
            </a:r>
          </a:p>
        </p:txBody>
      </p:sp>
    </p:spTree>
    <p:extLst>
      <p:ext uri="{BB962C8B-B14F-4D97-AF65-F5344CB8AC3E}">
        <p14:creationId xmlns:p14="http://schemas.microsoft.com/office/powerpoint/2010/main" val="525817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Image result for stephan few preattentive attributes">
            <a:extLst>
              <a:ext uri="{FF2B5EF4-FFF2-40B4-BE49-F238E27FC236}">
                <a16:creationId xmlns:a16="http://schemas.microsoft.com/office/drawing/2014/main" id="{63D60224-E5FE-47CD-9B83-52B1D975FF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6700" y="1"/>
            <a:ext cx="6845300" cy="5006212"/>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B7DD2BAD-BAF7-4D3E-A59D-FF145A50E0B7}"/>
              </a:ext>
            </a:extLst>
          </p:cNvPr>
          <p:cNvSpPr txBox="1">
            <a:spLocks/>
          </p:cNvSpPr>
          <p:nvPr/>
        </p:nvSpPr>
        <p:spPr>
          <a:xfrm>
            <a:off x="200025" y="-1301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pic>
        <p:nvPicPr>
          <p:cNvPr id="8" name="Picture 7">
            <a:extLst>
              <a:ext uri="{FF2B5EF4-FFF2-40B4-BE49-F238E27FC236}">
                <a16:creationId xmlns:a16="http://schemas.microsoft.com/office/drawing/2014/main" id="{A2B57F34-24E5-4E9F-9278-7A3860B8C1CC}"/>
              </a:ext>
            </a:extLst>
          </p:cNvPr>
          <p:cNvPicPr>
            <a:picLocks noChangeAspect="1"/>
          </p:cNvPicPr>
          <p:nvPr/>
        </p:nvPicPr>
        <p:blipFill>
          <a:blip r:embed="rId4"/>
          <a:stretch>
            <a:fillRect/>
          </a:stretch>
        </p:blipFill>
        <p:spPr>
          <a:xfrm>
            <a:off x="1" y="4091679"/>
            <a:ext cx="5448300" cy="2766320"/>
          </a:xfrm>
          <a:prstGeom prst="rect">
            <a:avLst/>
          </a:prstGeom>
        </p:spPr>
      </p:pic>
      <p:sp>
        <p:nvSpPr>
          <p:cNvPr id="3" name="Rectangle 2">
            <a:extLst>
              <a:ext uri="{FF2B5EF4-FFF2-40B4-BE49-F238E27FC236}">
                <a16:creationId xmlns:a16="http://schemas.microsoft.com/office/drawing/2014/main" id="{73C397A1-B9E6-4889-BCE4-861A383FD4FD}"/>
              </a:ext>
            </a:extLst>
          </p:cNvPr>
          <p:cNvSpPr/>
          <p:nvPr/>
        </p:nvSpPr>
        <p:spPr>
          <a:xfrm>
            <a:off x="-50799" y="6260254"/>
            <a:ext cx="5448300" cy="812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928" name="Picture 16" descr="Image result for blue ribbon icon">
            <a:extLst>
              <a:ext uri="{FF2B5EF4-FFF2-40B4-BE49-F238E27FC236}">
                <a16:creationId xmlns:a16="http://schemas.microsoft.com/office/drawing/2014/main" id="{4C04F271-6E6A-43E2-A683-4D9C2D5C70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5499101" y="4201356"/>
            <a:ext cx="260588" cy="477009"/>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DB5012B0-546D-4BB2-A511-5C40C9B6E1C6}"/>
              </a:ext>
            </a:extLst>
          </p:cNvPr>
          <p:cNvGrpSpPr/>
          <p:nvPr/>
        </p:nvGrpSpPr>
        <p:grpSpPr>
          <a:xfrm>
            <a:off x="675799" y="960477"/>
            <a:ext cx="3901526" cy="1643193"/>
            <a:chOff x="366306" y="1035762"/>
            <a:chExt cx="4175549" cy="1817705"/>
          </a:xfrm>
        </p:grpSpPr>
        <p:pic>
          <p:nvPicPr>
            <p:cNvPr id="38922" name="Picture 10" descr="Image result for scatter plot  icon">
              <a:extLst>
                <a:ext uri="{FF2B5EF4-FFF2-40B4-BE49-F238E27FC236}">
                  <a16:creationId xmlns:a16="http://schemas.microsoft.com/office/drawing/2014/main" id="{FD81D68B-F38C-4FDF-A8D2-730AF919DA53}"/>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306" y="1035762"/>
              <a:ext cx="1817705" cy="181770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Image result for scatter plot  icon">
              <a:extLst>
                <a:ext uri="{FF2B5EF4-FFF2-40B4-BE49-F238E27FC236}">
                  <a16:creationId xmlns:a16="http://schemas.microsoft.com/office/drawing/2014/main" id="{E4D6F843-0A22-4E7E-B972-29C1116681DF}"/>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24150" y="1035762"/>
              <a:ext cx="1817705" cy="1817705"/>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6FF7A760-11C0-47D3-A6B8-E5785B39C7C5}"/>
                </a:ext>
              </a:extLst>
            </p:cNvPr>
            <p:cNvSpPr/>
            <p:nvPr/>
          </p:nvSpPr>
          <p:spPr>
            <a:xfrm>
              <a:off x="2904360" y="1242394"/>
              <a:ext cx="1610352" cy="1338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7B6BF62-8869-4DDE-8C80-EB6677696FA4}"/>
                </a:ext>
              </a:extLst>
            </p:cNvPr>
            <p:cNvSpPr/>
            <p:nvPr/>
          </p:nvSpPr>
          <p:spPr>
            <a:xfrm>
              <a:off x="483552" y="1181823"/>
              <a:ext cx="1714029" cy="1338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2" name="Picture 16" descr="Image result for blue ribbon icon">
            <a:extLst>
              <a:ext uri="{FF2B5EF4-FFF2-40B4-BE49-F238E27FC236}">
                <a16:creationId xmlns:a16="http://schemas.microsoft.com/office/drawing/2014/main" id="{6CE0EEC5-B964-4667-B560-87A086A6D40E}"/>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11255613" y="1928858"/>
            <a:ext cx="260588" cy="477009"/>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9AC8508D-CA13-4B6A-8BD8-F0E38A23F3CF}"/>
              </a:ext>
            </a:extLst>
          </p:cNvPr>
          <p:cNvSpPr/>
          <p:nvPr/>
        </p:nvSpPr>
        <p:spPr>
          <a:xfrm>
            <a:off x="-933210" y="4371973"/>
            <a:ext cx="6432311" cy="1243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val 1">
            <a:extLst>
              <a:ext uri="{FF2B5EF4-FFF2-40B4-BE49-F238E27FC236}">
                <a16:creationId xmlns:a16="http://schemas.microsoft.com/office/drawing/2014/main" id="{AE031166-5E7C-4916-8290-C70FC8EDE0CD}"/>
              </a:ext>
            </a:extLst>
          </p:cNvPr>
          <p:cNvSpPr/>
          <p:nvPr/>
        </p:nvSpPr>
        <p:spPr>
          <a:xfrm>
            <a:off x="1699802" y="1489088"/>
            <a:ext cx="192549" cy="17574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8DEBEA5-60E5-4BE5-846E-38C1AFC56598}"/>
              </a:ext>
            </a:extLst>
          </p:cNvPr>
          <p:cNvSpPr/>
          <p:nvPr/>
        </p:nvSpPr>
        <p:spPr>
          <a:xfrm>
            <a:off x="2045901" y="1139988"/>
            <a:ext cx="192549" cy="17574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0223069-F3B9-4FAE-A0AD-B134577EDDB7}"/>
              </a:ext>
            </a:extLst>
          </p:cNvPr>
          <p:cNvSpPr/>
          <p:nvPr/>
        </p:nvSpPr>
        <p:spPr>
          <a:xfrm>
            <a:off x="1687017" y="946883"/>
            <a:ext cx="192549" cy="17574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DF9DC3D-B194-4D3E-8616-FA388C133DB1}"/>
              </a:ext>
            </a:extLst>
          </p:cNvPr>
          <p:cNvSpPr/>
          <p:nvPr/>
        </p:nvSpPr>
        <p:spPr>
          <a:xfrm>
            <a:off x="1504515" y="1242909"/>
            <a:ext cx="192549" cy="17574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CA1A804-2415-4F0B-AA63-4BBCE4769ACE}"/>
              </a:ext>
            </a:extLst>
          </p:cNvPr>
          <p:cNvSpPr/>
          <p:nvPr/>
        </p:nvSpPr>
        <p:spPr>
          <a:xfrm>
            <a:off x="1313725" y="1680108"/>
            <a:ext cx="192549" cy="17574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66AE05E-EB76-4B0E-8769-0B87E6F6D056}"/>
              </a:ext>
            </a:extLst>
          </p:cNvPr>
          <p:cNvSpPr/>
          <p:nvPr/>
        </p:nvSpPr>
        <p:spPr>
          <a:xfrm>
            <a:off x="864193" y="1034755"/>
            <a:ext cx="192549" cy="17574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D06E075-0B72-4955-BB81-5EFD3E02C295}"/>
              </a:ext>
            </a:extLst>
          </p:cNvPr>
          <p:cNvSpPr/>
          <p:nvPr/>
        </p:nvSpPr>
        <p:spPr>
          <a:xfrm>
            <a:off x="950034" y="1906282"/>
            <a:ext cx="192549" cy="17574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06CE066F-8744-44F7-8ECE-0C8C15E521B4}"/>
              </a:ext>
            </a:extLst>
          </p:cNvPr>
          <p:cNvSpPr/>
          <p:nvPr/>
        </p:nvSpPr>
        <p:spPr>
          <a:xfrm>
            <a:off x="1141250" y="2126638"/>
            <a:ext cx="192549" cy="17574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Multiplication Sign 26">
            <a:extLst>
              <a:ext uri="{FF2B5EF4-FFF2-40B4-BE49-F238E27FC236}">
                <a16:creationId xmlns:a16="http://schemas.microsoft.com/office/drawing/2014/main" id="{A70AA443-DF63-4936-BADE-A7F21F780479}"/>
              </a:ext>
            </a:extLst>
          </p:cNvPr>
          <p:cNvSpPr/>
          <p:nvPr/>
        </p:nvSpPr>
        <p:spPr>
          <a:xfrm>
            <a:off x="3987231" y="1426874"/>
            <a:ext cx="387018" cy="362211"/>
          </a:xfrm>
          <a:prstGeom prst="mathMultiply">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Multiplication Sign 27">
            <a:extLst>
              <a:ext uri="{FF2B5EF4-FFF2-40B4-BE49-F238E27FC236}">
                <a16:creationId xmlns:a16="http://schemas.microsoft.com/office/drawing/2014/main" id="{62E2F307-3F88-4EA0-BF11-D38A2E012772}"/>
              </a:ext>
            </a:extLst>
          </p:cNvPr>
          <p:cNvSpPr/>
          <p:nvPr/>
        </p:nvSpPr>
        <p:spPr>
          <a:xfrm>
            <a:off x="4333330" y="1077774"/>
            <a:ext cx="387018" cy="362211"/>
          </a:xfrm>
          <a:prstGeom prst="mathMultiply">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ultiplication Sign 28">
            <a:extLst>
              <a:ext uri="{FF2B5EF4-FFF2-40B4-BE49-F238E27FC236}">
                <a16:creationId xmlns:a16="http://schemas.microsoft.com/office/drawing/2014/main" id="{48645C73-41A7-49F9-A1BF-1EE18C3CB063}"/>
              </a:ext>
            </a:extLst>
          </p:cNvPr>
          <p:cNvSpPr/>
          <p:nvPr/>
        </p:nvSpPr>
        <p:spPr>
          <a:xfrm>
            <a:off x="3974446" y="884669"/>
            <a:ext cx="387018" cy="362211"/>
          </a:xfrm>
          <a:prstGeom prst="mathMultiply">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Multiplication Sign 29">
            <a:extLst>
              <a:ext uri="{FF2B5EF4-FFF2-40B4-BE49-F238E27FC236}">
                <a16:creationId xmlns:a16="http://schemas.microsoft.com/office/drawing/2014/main" id="{93D077D5-B8C1-4992-8C58-FA00BF9DE3C3}"/>
              </a:ext>
            </a:extLst>
          </p:cNvPr>
          <p:cNvSpPr/>
          <p:nvPr/>
        </p:nvSpPr>
        <p:spPr>
          <a:xfrm>
            <a:off x="3791944" y="1180695"/>
            <a:ext cx="387018" cy="362211"/>
          </a:xfrm>
          <a:prstGeom prst="mathMultiply">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3ED0CF5-3A6A-499F-8D83-7DC28140E8ED}"/>
              </a:ext>
            </a:extLst>
          </p:cNvPr>
          <p:cNvSpPr/>
          <p:nvPr/>
        </p:nvSpPr>
        <p:spPr>
          <a:xfrm>
            <a:off x="3601154" y="1804361"/>
            <a:ext cx="192549" cy="17574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CF8B2BE-F43A-4F17-99F3-20D665E9F098}"/>
              </a:ext>
            </a:extLst>
          </p:cNvPr>
          <p:cNvSpPr/>
          <p:nvPr/>
        </p:nvSpPr>
        <p:spPr>
          <a:xfrm>
            <a:off x="3151622" y="1159008"/>
            <a:ext cx="192549" cy="17574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1FF638A-AF2B-4CFC-8047-9D30FA653E5C}"/>
              </a:ext>
            </a:extLst>
          </p:cNvPr>
          <p:cNvSpPr/>
          <p:nvPr/>
        </p:nvSpPr>
        <p:spPr>
          <a:xfrm>
            <a:off x="3237463" y="2030535"/>
            <a:ext cx="192549" cy="17574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2646111E-616C-4E92-A9D0-91F4CE02F5B6}"/>
              </a:ext>
            </a:extLst>
          </p:cNvPr>
          <p:cNvSpPr/>
          <p:nvPr/>
        </p:nvSpPr>
        <p:spPr>
          <a:xfrm>
            <a:off x="3428679" y="2250891"/>
            <a:ext cx="192549" cy="17574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itle 1">
            <a:extLst>
              <a:ext uri="{FF2B5EF4-FFF2-40B4-BE49-F238E27FC236}">
                <a16:creationId xmlns:a16="http://schemas.microsoft.com/office/drawing/2014/main" id="{B8DA7E21-2581-4E11-90AC-362139B18127}"/>
              </a:ext>
            </a:extLst>
          </p:cNvPr>
          <p:cNvSpPr>
            <a:spLocks noGrp="1"/>
          </p:cNvSpPr>
          <p:nvPr>
            <p:ph type="title"/>
          </p:nvPr>
        </p:nvSpPr>
        <p:spPr>
          <a:xfrm>
            <a:off x="6743701" y="5260468"/>
            <a:ext cx="10515600" cy="1325563"/>
          </a:xfrm>
        </p:spPr>
        <p:txBody>
          <a:bodyPr/>
          <a:lstStyle/>
          <a:p>
            <a:r>
              <a:rPr lang="en-US" b="1" dirty="0">
                <a:solidFill>
                  <a:srgbClr val="0070C0"/>
                </a:solidFill>
              </a:rPr>
              <a:t>Categorical Data?</a:t>
            </a:r>
          </a:p>
        </p:txBody>
      </p:sp>
    </p:spTree>
    <p:extLst>
      <p:ext uri="{BB962C8B-B14F-4D97-AF65-F5344CB8AC3E}">
        <p14:creationId xmlns:p14="http://schemas.microsoft.com/office/powerpoint/2010/main" val="377043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9" grpId="0" animBg="1"/>
      <p:bldP spid="20"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4" grpId="0" animBg="1"/>
      <p:bldP spid="35" grpId="0" animBg="1"/>
      <p:bldP spid="3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Image result for stephan few preattentive attributes">
            <a:extLst>
              <a:ext uri="{FF2B5EF4-FFF2-40B4-BE49-F238E27FC236}">
                <a16:creationId xmlns:a16="http://schemas.microsoft.com/office/drawing/2014/main" id="{63D60224-E5FE-47CD-9B83-52B1D975FF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6700" y="1"/>
            <a:ext cx="6845300" cy="5006212"/>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B7DD2BAD-BAF7-4D3E-A59D-FF145A50E0B7}"/>
              </a:ext>
            </a:extLst>
          </p:cNvPr>
          <p:cNvSpPr txBox="1">
            <a:spLocks/>
          </p:cNvSpPr>
          <p:nvPr/>
        </p:nvSpPr>
        <p:spPr>
          <a:xfrm>
            <a:off x="200025" y="-1301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pic>
        <p:nvPicPr>
          <p:cNvPr id="8" name="Picture 7">
            <a:extLst>
              <a:ext uri="{FF2B5EF4-FFF2-40B4-BE49-F238E27FC236}">
                <a16:creationId xmlns:a16="http://schemas.microsoft.com/office/drawing/2014/main" id="{A2B57F34-24E5-4E9F-9278-7A3860B8C1CC}"/>
              </a:ext>
            </a:extLst>
          </p:cNvPr>
          <p:cNvPicPr>
            <a:picLocks noChangeAspect="1"/>
          </p:cNvPicPr>
          <p:nvPr/>
        </p:nvPicPr>
        <p:blipFill>
          <a:blip r:embed="rId4"/>
          <a:stretch>
            <a:fillRect/>
          </a:stretch>
        </p:blipFill>
        <p:spPr>
          <a:xfrm>
            <a:off x="1" y="4091679"/>
            <a:ext cx="5448300" cy="2766320"/>
          </a:xfrm>
          <a:prstGeom prst="rect">
            <a:avLst/>
          </a:prstGeom>
        </p:spPr>
      </p:pic>
      <p:sp>
        <p:nvSpPr>
          <p:cNvPr id="3" name="Rectangle 2">
            <a:extLst>
              <a:ext uri="{FF2B5EF4-FFF2-40B4-BE49-F238E27FC236}">
                <a16:creationId xmlns:a16="http://schemas.microsoft.com/office/drawing/2014/main" id="{73C397A1-B9E6-4889-BCE4-861A383FD4FD}"/>
              </a:ext>
            </a:extLst>
          </p:cNvPr>
          <p:cNvSpPr/>
          <p:nvPr/>
        </p:nvSpPr>
        <p:spPr>
          <a:xfrm>
            <a:off x="-50799" y="6260254"/>
            <a:ext cx="5448300" cy="812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928" name="Picture 16" descr="Image result for blue ribbon icon">
            <a:extLst>
              <a:ext uri="{FF2B5EF4-FFF2-40B4-BE49-F238E27FC236}">
                <a16:creationId xmlns:a16="http://schemas.microsoft.com/office/drawing/2014/main" id="{4C04F271-6E6A-43E2-A683-4D9C2D5C70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5499101" y="4201356"/>
            <a:ext cx="260588" cy="477009"/>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DB5012B0-546D-4BB2-A511-5C40C9B6E1C6}"/>
              </a:ext>
            </a:extLst>
          </p:cNvPr>
          <p:cNvGrpSpPr/>
          <p:nvPr/>
        </p:nvGrpSpPr>
        <p:grpSpPr>
          <a:xfrm>
            <a:off x="1874942" y="1021657"/>
            <a:ext cx="1698417" cy="1643193"/>
            <a:chOff x="2724150" y="1035762"/>
            <a:chExt cx="1817705" cy="1817705"/>
          </a:xfrm>
        </p:grpSpPr>
        <p:pic>
          <p:nvPicPr>
            <p:cNvPr id="14" name="Picture 10" descr="Image result for scatter plot  icon">
              <a:extLst>
                <a:ext uri="{FF2B5EF4-FFF2-40B4-BE49-F238E27FC236}">
                  <a16:creationId xmlns:a16="http://schemas.microsoft.com/office/drawing/2014/main" id="{E4D6F843-0A22-4E7E-B972-29C1116681DF}"/>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24150" y="1035762"/>
              <a:ext cx="1817705" cy="1817705"/>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6FF7A760-11C0-47D3-A6B8-E5785B39C7C5}"/>
                </a:ext>
              </a:extLst>
            </p:cNvPr>
            <p:cNvSpPr/>
            <p:nvPr/>
          </p:nvSpPr>
          <p:spPr>
            <a:xfrm>
              <a:off x="2904360" y="1242394"/>
              <a:ext cx="1610352" cy="1338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2" name="Picture 16" descr="Image result for blue ribbon icon">
            <a:extLst>
              <a:ext uri="{FF2B5EF4-FFF2-40B4-BE49-F238E27FC236}">
                <a16:creationId xmlns:a16="http://schemas.microsoft.com/office/drawing/2014/main" id="{6CE0EEC5-B964-4667-B560-87A086A6D40E}"/>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11255613" y="1928858"/>
            <a:ext cx="260588" cy="477009"/>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9AC8508D-CA13-4B6A-8BD8-F0E38A23F3CF}"/>
              </a:ext>
            </a:extLst>
          </p:cNvPr>
          <p:cNvSpPr/>
          <p:nvPr/>
        </p:nvSpPr>
        <p:spPr>
          <a:xfrm>
            <a:off x="-933210" y="4371973"/>
            <a:ext cx="6432311" cy="1243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Multiplication Sign 26">
            <a:extLst>
              <a:ext uri="{FF2B5EF4-FFF2-40B4-BE49-F238E27FC236}">
                <a16:creationId xmlns:a16="http://schemas.microsoft.com/office/drawing/2014/main" id="{A70AA443-DF63-4936-BADE-A7F21F780479}"/>
              </a:ext>
            </a:extLst>
          </p:cNvPr>
          <p:cNvSpPr/>
          <p:nvPr/>
        </p:nvSpPr>
        <p:spPr>
          <a:xfrm>
            <a:off x="2983265" y="1488054"/>
            <a:ext cx="387018" cy="362211"/>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Multiplication Sign 27">
            <a:extLst>
              <a:ext uri="{FF2B5EF4-FFF2-40B4-BE49-F238E27FC236}">
                <a16:creationId xmlns:a16="http://schemas.microsoft.com/office/drawing/2014/main" id="{62E2F307-3F88-4EA0-BF11-D38A2E012772}"/>
              </a:ext>
            </a:extLst>
          </p:cNvPr>
          <p:cNvSpPr/>
          <p:nvPr/>
        </p:nvSpPr>
        <p:spPr>
          <a:xfrm>
            <a:off x="3329364" y="1138954"/>
            <a:ext cx="387018" cy="362211"/>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ultiplication Sign 28">
            <a:extLst>
              <a:ext uri="{FF2B5EF4-FFF2-40B4-BE49-F238E27FC236}">
                <a16:creationId xmlns:a16="http://schemas.microsoft.com/office/drawing/2014/main" id="{48645C73-41A7-49F9-A1BF-1EE18C3CB063}"/>
              </a:ext>
            </a:extLst>
          </p:cNvPr>
          <p:cNvSpPr/>
          <p:nvPr/>
        </p:nvSpPr>
        <p:spPr>
          <a:xfrm>
            <a:off x="2970480" y="945849"/>
            <a:ext cx="387018" cy="362211"/>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Multiplication Sign 29">
            <a:extLst>
              <a:ext uri="{FF2B5EF4-FFF2-40B4-BE49-F238E27FC236}">
                <a16:creationId xmlns:a16="http://schemas.microsoft.com/office/drawing/2014/main" id="{93D077D5-B8C1-4992-8C58-FA00BF9DE3C3}"/>
              </a:ext>
            </a:extLst>
          </p:cNvPr>
          <p:cNvSpPr/>
          <p:nvPr/>
        </p:nvSpPr>
        <p:spPr>
          <a:xfrm>
            <a:off x="2787978" y="1241875"/>
            <a:ext cx="387018" cy="362211"/>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3ED0CF5-3A6A-499F-8D83-7DC28140E8ED}"/>
              </a:ext>
            </a:extLst>
          </p:cNvPr>
          <p:cNvSpPr/>
          <p:nvPr/>
        </p:nvSpPr>
        <p:spPr>
          <a:xfrm>
            <a:off x="2597188" y="1865541"/>
            <a:ext cx="192549" cy="17574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CF8B2BE-F43A-4F17-99F3-20D665E9F098}"/>
              </a:ext>
            </a:extLst>
          </p:cNvPr>
          <p:cNvSpPr/>
          <p:nvPr/>
        </p:nvSpPr>
        <p:spPr>
          <a:xfrm>
            <a:off x="2147656" y="1220188"/>
            <a:ext cx="192549" cy="17574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1FF638A-AF2B-4CFC-8047-9D30FA653E5C}"/>
              </a:ext>
            </a:extLst>
          </p:cNvPr>
          <p:cNvSpPr/>
          <p:nvPr/>
        </p:nvSpPr>
        <p:spPr>
          <a:xfrm>
            <a:off x="2233497" y="2091715"/>
            <a:ext cx="192549" cy="17574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2646111E-616C-4E92-A9D0-91F4CE02F5B6}"/>
              </a:ext>
            </a:extLst>
          </p:cNvPr>
          <p:cNvSpPr/>
          <p:nvPr/>
        </p:nvSpPr>
        <p:spPr>
          <a:xfrm>
            <a:off x="2424713" y="2312071"/>
            <a:ext cx="192549" cy="17574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itle 1">
            <a:extLst>
              <a:ext uri="{FF2B5EF4-FFF2-40B4-BE49-F238E27FC236}">
                <a16:creationId xmlns:a16="http://schemas.microsoft.com/office/drawing/2014/main" id="{F6590C34-C95D-4EAC-B861-4DF3B28358E8}"/>
              </a:ext>
            </a:extLst>
          </p:cNvPr>
          <p:cNvSpPr>
            <a:spLocks noGrp="1"/>
          </p:cNvSpPr>
          <p:nvPr>
            <p:ph type="title"/>
          </p:nvPr>
        </p:nvSpPr>
        <p:spPr>
          <a:xfrm>
            <a:off x="6743701" y="5260468"/>
            <a:ext cx="10515600" cy="1325563"/>
          </a:xfrm>
        </p:spPr>
        <p:txBody>
          <a:bodyPr/>
          <a:lstStyle/>
          <a:p>
            <a:r>
              <a:rPr lang="en-US" b="1" dirty="0">
                <a:solidFill>
                  <a:srgbClr val="0070C0"/>
                </a:solidFill>
              </a:rPr>
              <a:t>Categorical Data?</a:t>
            </a:r>
          </a:p>
        </p:txBody>
      </p:sp>
    </p:spTree>
    <p:extLst>
      <p:ext uri="{BB962C8B-B14F-4D97-AF65-F5344CB8AC3E}">
        <p14:creationId xmlns:p14="http://schemas.microsoft.com/office/powerpoint/2010/main" val="993218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26CAB-5119-44CF-8FBC-C8DADD57E4DB}"/>
              </a:ext>
            </a:extLst>
          </p:cNvPr>
          <p:cNvSpPr>
            <a:spLocks noGrp="1"/>
          </p:cNvSpPr>
          <p:nvPr>
            <p:ph type="title"/>
          </p:nvPr>
        </p:nvSpPr>
        <p:spPr>
          <a:xfrm>
            <a:off x="200025" y="-130175"/>
            <a:ext cx="10515600" cy="1325563"/>
          </a:xfrm>
        </p:spPr>
        <p:txBody>
          <a:bodyPr/>
          <a:lstStyle/>
          <a:p>
            <a:r>
              <a:rPr lang="en-US" dirty="0"/>
              <a:t>1. Maximize </a:t>
            </a:r>
            <a:r>
              <a:rPr lang="en-US" b="1" dirty="0"/>
              <a:t>Pre-attentive Attributes</a:t>
            </a:r>
            <a:endParaRPr lang="en-US" dirty="0"/>
          </a:p>
        </p:txBody>
      </p:sp>
      <p:sp>
        <p:nvSpPr>
          <p:cNvPr id="5" name="Content Placeholder 4">
            <a:extLst>
              <a:ext uri="{FF2B5EF4-FFF2-40B4-BE49-F238E27FC236}">
                <a16:creationId xmlns:a16="http://schemas.microsoft.com/office/drawing/2014/main" id="{A5CBA17A-F3DC-43A5-868C-81A18463FD73}"/>
              </a:ext>
            </a:extLst>
          </p:cNvPr>
          <p:cNvSpPr>
            <a:spLocks noGrp="1"/>
          </p:cNvSpPr>
          <p:nvPr>
            <p:ph idx="1"/>
          </p:nvPr>
        </p:nvSpPr>
        <p:spPr/>
        <p:txBody>
          <a:bodyPr/>
          <a:lstStyle/>
          <a:p>
            <a:endParaRPr lang="en-US"/>
          </a:p>
        </p:txBody>
      </p:sp>
      <p:pic>
        <p:nvPicPr>
          <p:cNvPr id="30722" name="Picture 2" descr="Image result for hmmm meme">
            <a:extLst>
              <a:ext uri="{FF2B5EF4-FFF2-40B4-BE49-F238E27FC236}">
                <a16:creationId xmlns:a16="http://schemas.microsoft.com/office/drawing/2014/main" id="{BA1D5486-6A2F-4BF5-9B37-276068C3EB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936" y="3822700"/>
            <a:ext cx="4427538" cy="3429000"/>
          </a:xfrm>
          <a:prstGeom prst="rect">
            <a:avLst/>
          </a:prstGeom>
          <a:noFill/>
          <a:extLst>
            <a:ext uri="{909E8E84-426E-40DD-AFC4-6F175D3DCCD1}">
              <a14:hiddenFill xmlns:a14="http://schemas.microsoft.com/office/drawing/2010/main">
                <a:solidFill>
                  <a:srgbClr val="FFFFFF"/>
                </a:solidFill>
              </a14:hiddenFill>
            </a:ext>
          </a:extLst>
        </p:spPr>
      </p:pic>
      <p:sp>
        <p:nvSpPr>
          <p:cNvPr id="3" name="Thought Bubble: Cloud 2">
            <a:extLst>
              <a:ext uri="{FF2B5EF4-FFF2-40B4-BE49-F238E27FC236}">
                <a16:creationId xmlns:a16="http://schemas.microsoft.com/office/drawing/2014/main" id="{4DC0D0A0-246F-48B9-A581-C4AF78FCD0F5}"/>
              </a:ext>
            </a:extLst>
          </p:cNvPr>
          <p:cNvSpPr/>
          <p:nvPr/>
        </p:nvSpPr>
        <p:spPr>
          <a:xfrm>
            <a:off x="4254500" y="1079500"/>
            <a:ext cx="5689600" cy="3238500"/>
          </a:xfrm>
          <a:prstGeom prst="cloudCallout">
            <a:avLst>
              <a:gd name="adj1" fmla="val -88108"/>
              <a:gd name="adj2" fmla="val 50712"/>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A809DD2-5F17-4259-B662-F8E10D17F871}"/>
              </a:ext>
            </a:extLst>
          </p:cNvPr>
          <p:cNvSpPr txBox="1"/>
          <p:nvPr/>
        </p:nvSpPr>
        <p:spPr>
          <a:xfrm>
            <a:off x="5194300" y="1935540"/>
            <a:ext cx="4152900" cy="584775"/>
          </a:xfrm>
          <a:prstGeom prst="rect">
            <a:avLst/>
          </a:prstGeom>
          <a:noFill/>
        </p:spPr>
        <p:txBody>
          <a:bodyPr wrap="square" rtlCol="0">
            <a:spAutoFit/>
          </a:bodyPr>
          <a:lstStyle/>
          <a:p>
            <a:r>
              <a:rPr lang="en-US" sz="3200" dirty="0"/>
              <a:t>Hmm…</a:t>
            </a:r>
          </a:p>
        </p:txBody>
      </p:sp>
    </p:spTree>
    <p:extLst>
      <p:ext uri="{BB962C8B-B14F-4D97-AF65-F5344CB8AC3E}">
        <p14:creationId xmlns:p14="http://schemas.microsoft.com/office/powerpoint/2010/main" val="17326855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26CAB-5119-44CF-8FBC-C8DADD57E4DB}"/>
              </a:ext>
            </a:extLst>
          </p:cNvPr>
          <p:cNvSpPr>
            <a:spLocks noGrp="1"/>
          </p:cNvSpPr>
          <p:nvPr>
            <p:ph type="title"/>
          </p:nvPr>
        </p:nvSpPr>
        <p:spPr>
          <a:xfrm>
            <a:off x="200025" y="-130175"/>
            <a:ext cx="10515600" cy="1325563"/>
          </a:xfrm>
        </p:spPr>
        <p:txBody>
          <a:bodyPr/>
          <a:lstStyle/>
          <a:p>
            <a:r>
              <a:rPr lang="en-US" dirty="0"/>
              <a:t>1. Maximize </a:t>
            </a:r>
            <a:r>
              <a:rPr lang="en-US" b="1" dirty="0"/>
              <a:t>Pre-attentive Attributes</a:t>
            </a:r>
            <a:endParaRPr lang="en-US" dirty="0"/>
          </a:p>
        </p:txBody>
      </p:sp>
      <p:sp>
        <p:nvSpPr>
          <p:cNvPr id="5" name="Content Placeholder 4">
            <a:extLst>
              <a:ext uri="{FF2B5EF4-FFF2-40B4-BE49-F238E27FC236}">
                <a16:creationId xmlns:a16="http://schemas.microsoft.com/office/drawing/2014/main" id="{A5CBA17A-F3DC-43A5-868C-81A18463FD73}"/>
              </a:ext>
            </a:extLst>
          </p:cNvPr>
          <p:cNvSpPr>
            <a:spLocks noGrp="1"/>
          </p:cNvSpPr>
          <p:nvPr>
            <p:ph idx="1"/>
          </p:nvPr>
        </p:nvSpPr>
        <p:spPr/>
        <p:txBody>
          <a:bodyPr/>
          <a:lstStyle/>
          <a:p>
            <a:endParaRPr lang="en-US"/>
          </a:p>
        </p:txBody>
      </p:sp>
      <p:pic>
        <p:nvPicPr>
          <p:cNvPr id="30722" name="Picture 2" descr="Image result for hmmm meme">
            <a:extLst>
              <a:ext uri="{FF2B5EF4-FFF2-40B4-BE49-F238E27FC236}">
                <a16:creationId xmlns:a16="http://schemas.microsoft.com/office/drawing/2014/main" id="{BA1D5486-6A2F-4BF5-9B37-276068C3EB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936" y="3822700"/>
            <a:ext cx="4427538" cy="3429000"/>
          </a:xfrm>
          <a:prstGeom prst="rect">
            <a:avLst/>
          </a:prstGeom>
          <a:noFill/>
          <a:extLst>
            <a:ext uri="{909E8E84-426E-40DD-AFC4-6F175D3DCCD1}">
              <a14:hiddenFill xmlns:a14="http://schemas.microsoft.com/office/drawing/2010/main">
                <a:solidFill>
                  <a:srgbClr val="FFFFFF"/>
                </a:solidFill>
              </a14:hiddenFill>
            </a:ext>
          </a:extLst>
        </p:spPr>
      </p:pic>
      <p:sp>
        <p:nvSpPr>
          <p:cNvPr id="3" name="Thought Bubble: Cloud 2">
            <a:extLst>
              <a:ext uri="{FF2B5EF4-FFF2-40B4-BE49-F238E27FC236}">
                <a16:creationId xmlns:a16="http://schemas.microsoft.com/office/drawing/2014/main" id="{4DC0D0A0-246F-48B9-A581-C4AF78FCD0F5}"/>
              </a:ext>
            </a:extLst>
          </p:cNvPr>
          <p:cNvSpPr/>
          <p:nvPr/>
        </p:nvSpPr>
        <p:spPr>
          <a:xfrm>
            <a:off x="4254500" y="1079500"/>
            <a:ext cx="5689600" cy="3238500"/>
          </a:xfrm>
          <a:prstGeom prst="cloudCallout">
            <a:avLst>
              <a:gd name="adj1" fmla="val -88108"/>
              <a:gd name="adj2" fmla="val 50712"/>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A809DD2-5F17-4259-B662-F8E10D17F871}"/>
              </a:ext>
            </a:extLst>
          </p:cNvPr>
          <p:cNvSpPr txBox="1"/>
          <p:nvPr/>
        </p:nvSpPr>
        <p:spPr>
          <a:xfrm>
            <a:off x="5194300" y="1935540"/>
            <a:ext cx="4152900" cy="1569660"/>
          </a:xfrm>
          <a:prstGeom prst="rect">
            <a:avLst/>
          </a:prstGeom>
          <a:noFill/>
        </p:spPr>
        <p:txBody>
          <a:bodyPr wrap="square" rtlCol="0">
            <a:spAutoFit/>
          </a:bodyPr>
          <a:lstStyle/>
          <a:p>
            <a:r>
              <a:rPr lang="en-US" sz="3200" dirty="0"/>
              <a:t>So we can map types of data to shapes and attributes…</a:t>
            </a:r>
          </a:p>
        </p:txBody>
      </p:sp>
    </p:spTree>
    <p:extLst>
      <p:ext uri="{BB962C8B-B14F-4D97-AF65-F5344CB8AC3E}">
        <p14:creationId xmlns:p14="http://schemas.microsoft.com/office/powerpoint/2010/main" val="589328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9AB37AD-62F6-459D-AE1E-00A26FAB7E28}"/>
              </a:ext>
            </a:extLst>
          </p:cNvPr>
          <p:cNvSpPr/>
          <p:nvPr/>
        </p:nvSpPr>
        <p:spPr>
          <a:xfrm>
            <a:off x="6209533" y="3004848"/>
            <a:ext cx="184731" cy="369332"/>
          </a:xfrm>
          <a:prstGeom prst="rect">
            <a:avLst/>
          </a:prstGeom>
        </p:spPr>
        <p:txBody>
          <a:bodyPr wrap="none">
            <a:spAutoFit/>
          </a:bodyPr>
          <a:lstStyle/>
          <a:p>
            <a:endParaRPr lang="en-US" dirty="0"/>
          </a:p>
        </p:txBody>
      </p:sp>
      <p:pic>
        <p:nvPicPr>
          <p:cNvPr id="2052" name="Picture 4" descr="Image result for tidyr hadley">
            <a:extLst>
              <a:ext uri="{FF2B5EF4-FFF2-40B4-BE49-F238E27FC236}">
                <a16:creationId xmlns:a16="http://schemas.microsoft.com/office/drawing/2014/main" id="{40DBA615-578C-4754-8434-7092990821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943" y="1796063"/>
            <a:ext cx="10205717" cy="391085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5E67881-FF13-43F5-8D2F-0F071DBE5143}"/>
              </a:ext>
            </a:extLst>
          </p:cNvPr>
          <p:cNvSpPr/>
          <p:nvPr/>
        </p:nvSpPr>
        <p:spPr>
          <a:xfrm>
            <a:off x="6549280" y="3840974"/>
            <a:ext cx="1231900" cy="922337"/>
          </a:xfrm>
          <a:prstGeom prst="rect">
            <a:avLst/>
          </a:prstGeom>
          <a:solidFill>
            <a:srgbClr val="EAE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Arrow Connector 18">
            <a:extLst>
              <a:ext uri="{FF2B5EF4-FFF2-40B4-BE49-F238E27FC236}">
                <a16:creationId xmlns:a16="http://schemas.microsoft.com/office/drawing/2014/main" id="{1FA4E600-B2DF-445E-8954-A9DB275B03A2}"/>
              </a:ext>
            </a:extLst>
          </p:cNvPr>
          <p:cNvCxnSpPr>
            <a:cxnSpLocks/>
          </p:cNvCxnSpPr>
          <p:nvPr/>
        </p:nvCxnSpPr>
        <p:spPr>
          <a:xfrm>
            <a:off x="1175934" y="3544396"/>
            <a:ext cx="302840" cy="0"/>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p:sp>
        <p:nvSpPr>
          <p:cNvPr id="11" name="Freeform: Shape 10">
            <a:extLst>
              <a:ext uri="{FF2B5EF4-FFF2-40B4-BE49-F238E27FC236}">
                <a16:creationId xmlns:a16="http://schemas.microsoft.com/office/drawing/2014/main" id="{6ECD459C-61D5-4F20-9EC5-00787E75C0FA}"/>
              </a:ext>
            </a:extLst>
          </p:cNvPr>
          <p:cNvSpPr/>
          <p:nvPr/>
        </p:nvSpPr>
        <p:spPr>
          <a:xfrm rot="21428416">
            <a:off x="6486938" y="3841187"/>
            <a:ext cx="1129674" cy="636013"/>
          </a:xfrm>
          <a:custGeom>
            <a:avLst/>
            <a:gdLst>
              <a:gd name="connsiteX0" fmla="*/ 1059656 w 1059656"/>
              <a:gd name="connsiteY0" fmla="*/ 0 h 585788"/>
              <a:gd name="connsiteX1" fmla="*/ 912019 w 1059656"/>
              <a:gd name="connsiteY1" fmla="*/ 166688 h 585788"/>
              <a:gd name="connsiteX2" fmla="*/ 783431 w 1059656"/>
              <a:gd name="connsiteY2" fmla="*/ 269081 h 585788"/>
              <a:gd name="connsiteX3" fmla="*/ 557213 w 1059656"/>
              <a:gd name="connsiteY3" fmla="*/ 411956 h 585788"/>
              <a:gd name="connsiteX4" fmla="*/ 364331 w 1059656"/>
              <a:gd name="connsiteY4" fmla="*/ 497681 h 585788"/>
              <a:gd name="connsiteX5" fmla="*/ 195263 w 1059656"/>
              <a:gd name="connsiteY5" fmla="*/ 550069 h 585788"/>
              <a:gd name="connsiteX6" fmla="*/ 0 w 1059656"/>
              <a:gd name="connsiteY6" fmla="*/ 585788 h 585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656" h="585788">
                <a:moveTo>
                  <a:pt x="1059656" y="0"/>
                </a:moveTo>
                <a:cubicBezTo>
                  <a:pt x="1008856" y="60920"/>
                  <a:pt x="958056" y="121841"/>
                  <a:pt x="912019" y="166688"/>
                </a:cubicBezTo>
                <a:cubicBezTo>
                  <a:pt x="865982" y="211535"/>
                  <a:pt x="842565" y="228203"/>
                  <a:pt x="783431" y="269081"/>
                </a:cubicBezTo>
                <a:cubicBezTo>
                  <a:pt x="724297" y="309959"/>
                  <a:pt x="627063" y="373856"/>
                  <a:pt x="557213" y="411956"/>
                </a:cubicBezTo>
                <a:cubicBezTo>
                  <a:pt x="487363" y="450056"/>
                  <a:pt x="424656" y="474662"/>
                  <a:pt x="364331" y="497681"/>
                </a:cubicBezTo>
                <a:cubicBezTo>
                  <a:pt x="304006" y="520700"/>
                  <a:pt x="255985" y="535385"/>
                  <a:pt x="195263" y="550069"/>
                </a:cubicBezTo>
                <a:cubicBezTo>
                  <a:pt x="134541" y="564754"/>
                  <a:pt x="67270" y="575271"/>
                  <a:pt x="0" y="585788"/>
                </a:cubicBez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93E2071-ECD4-42C9-8193-4EA357512F8C}"/>
              </a:ext>
            </a:extLst>
          </p:cNvPr>
          <p:cNvSpPr/>
          <p:nvPr/>
        </p:nvSpPr>
        <p:spPr>
          <a:xfrm>
            <a:off x="8095343" y="3105694"/>
            <a:ext cx="2339340" cy="325517"/>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91CA74E-0864-47A7-863A-F742ADBFD8FC}"/>
              </a:ext>
            </a:extLst>
          </p:cNvPr>
          <p:cNvSpPr/>
          <p:nvPr/>
        </p:nvSpPr>
        <p:spPr>
          <a:xfrm>
            <a:off x="8074025" y="3374180"/>
            <a:ext cx="2917825" cy="569170"/>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2" descr="Image result for readr hex">
            <a:extLst>
              <a:ext uri="{FF2B5EF4-FFF2-40B4-BE49-F238E27FC236}">
                <a16:creationId xmlns:a16="http://schemas.microsoft.com/office/drawing/2014/main" id="{A1BCA231-E133-4295-9E83-08DE89E40C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8774" y="2881891"/>
            <a:ext cx="1168061" cy="135391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tidyr hex icon">
            <a:extLst>
              <a:ext uri="{FF2B5EF4-FFF2-40B4-BE49-F238E27FC236}">
                <a16:creationId xmlns:a16="http://schemas.microsoft.com/office/drawing/2014/main" id="{99010AE7-7CA7-43DD-A320-ECA9944304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5090" y="2881891"/>
            <a:ext cx="1168061" cy="135391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42D00EF9-BAD9-4233-B138-15EF3BCDB1AE}"/>
              </a:ext>
            </a:extLst>
          </p:cNvPr>
          <p:cNvSpPr/>
          <p:nvPr/>
        </p:nvSpPr>
        <p:spPr>
          <a:xfrm>
            <a:off x="6572298" y="2546351"/>
            <a:ext cx="1244652" cy="498248"/>
          </a:xfrm>
          <a:prstGeom prst="rect">
            <a:avLst/>
          </a:prstGeom>
          <a:solidFill>
            <a:srgbClr val="EAE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4" descr="Image result for tidyr hex">
            <a:extLst>
              <a:ext uri="{FF2B5EF4-FFF2-40B4-BE49-F238E27FC236}">
                <a16:creationId xmlns:a16="http://schemas.microsoft.com/office/drawing/2014/main" id="{0ACBB199-28F4-443F-8184-7EE25A50E4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5997" y="2137939"/>
            <a:ext cx="1244652" cy="140645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35862C65-7D60-4FCA-A5A1-BD3AF73B50AA}"/>
              </a:ext>
            </a:extLst>
          </p:cNvPr>
          <p:cNvSpPr/>
          <p:nvPr/>
        </p:nvSpPr>
        <p:spPr>
          <a:xfrm>
            <a:off x="4824997" y="3374180"/>
            <a:ext cx="1482189" cy="369333"/>
          </a:xfrm>
          <a:prstGeom prst="rect">
            <a:avLst/>
          </a:prstGeom>
          <a:solidFill>
            <a:srgbClr val="EAE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2" descr="Image result for dplyr hex">
            <a:extLst>
              <a:ext uri="{FF2B5EF4-FFF2-40B4-BE49-F238E27FC236}">
                <a16:creationId xmlns:a16="http://schemas.microsoft.com/office/drawing/2014/main" id="{1F103AB5-5CD6-4579-BDC9-82F88ADBF6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0977" y="2620649"/>
            <a:ext cx="1244652" cy="140023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6B8141DE-F752-47C9-A12E-C0809DEA2170}"/>
              </a:ext>
            </a:extLst>
          </p:cNvPr>
          <p:cNvGrpSpPr/>
          <p:nvPr/>
        </p:nvGrpSpPr>
        <p:grpSpPr>
          <a:xfrm>
            <a:off x="67225" y="2850141"/>
            <a:ext cx="2025603" cy="1353909"/>
            <a:chOff x="8056362" y="120215"/>
            <a:chExt cx="2025603" cy="1353909"/>
          </a:xfrm>
        </p:grpSpPr>
        <p:sp>
          <p:nvSpPr>
            <p:cNvPr id="5" name="Hexagon 4">
              <a:extLst>
                <a:ext uri="{FF2B5EF4-FFF2-40B4-BE49-F238E27FC236}">
                  <a16:creationId xmlns:a16="http://schemas.microsoft.com/office/drawing/2014/main" id="{85377983-809E-4876-AC68-DA1A83F2FE69}"/>
                </a:ext>
              </a:extLst>
            </p:cNvPr>
            <p:cNvSpPr/>
            <p:nvPr/>
          </p:nvSpPr>
          <p:spPr>
            <a:xfrm rot="16200000">
              <a:off x="7956332" y="220245"/>
              <a:ext cx="1353909" cy="1153849"/>
            </a:xfrm>
            <a:prstGeom prst="hexagon">
              <a:avLst>
                <a:gd name="adj" fmla="val 30503"/>
                <a:gd name="vf" fmla="val 115470"/>
              </a:avLst>
            </a:prstGeom>
            <a:solidFill>
              <a:schemeClr val="bg1"/>
            </a:solidFill>
            <a:ln w="28575">
              <a:solidFill>
                <a:srgbClr val="157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8" descr="Image result for sql ops">
              <a:extLst>
                <a:ext uri="{FF2B5EF4-FFF2-40B4-BE49-F238E27FC236}">
                  <a16:creationId xmlns:a16="http://schemas.microsoft.com/office/drawing/2014/main" id="{66E7F09D-E7D4-4D81-A5BA-223F0074780A}"/>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95343" y="120215"/>
              <a:ext cx="1056347" cy="105561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9910F27-4E9D-4F7B-B27F-FD0C782E045C}"/>
                </a:ext>
              </a:extLst>
            </p:cNvPr>
            <p:cNvSpPr txBox="1"/>
            <p:nvPr/>
          </p:nvSpPr>
          <p:spPr>
            <a:xfrm>
              <a:off x="8221415" y="911872"/>
              <a:ext cx="1860550" cy="369332"/>
            </a:xfrm>
            <a:prstGeom prst="rect">
              <a:avLst/>
            </a:prstGeom>
            <a:noFill/>
          </p:spPr>
          <p:txBody>
            <a:bodyPr wrap="square" rtlCol="0">
              <a:spAutoFit/>
            </a:bodyPr>
            <a:lstStyle/>
            <a:p>
              <a:r>
                <a:rPr lang="en-US" dirty="0" err="1">
                  <a:solidFill>
                    <a:srgbClr val="1573B9"/>
                  </a:solidFill>
                </a:rPr>
                <a:t>sql</a:t>
              </a:r>
              <a:r>
                <a:rPr lang="en-US" dirty="0">
                  <a:solidFill>
                    <a:srgbClr val="1573B9"/>
                  </a:solidFill>
                </a:rPr>
                <a:t> ops</a:t>
              </a:r>
            </a:p>
          </p:txBody>
        </p:sp>
      </p:grpSp>
      <p:sp>
        <p:nvSpPr>
          <p:cNvPr id="25" name="Title 1">
            <a:extLst>
              <a:ext uri="{FF2B5EF4-FFF2-40B4-BE49-F238E27FC236}">
                <a16:creationId xmlns:a16="http://schemas.microsoft.com/office/drawing/2014/main" id="{6AD7EDF9-A5FD-4480-B4F5-A0FB68BE61E1}"/>
              </a:ext>
            </a:extLst>
          </p:cNvPr>
          <p:cNvSpPr txBox="1">
            <a:spLocks/>
          </p:cNvSpPr>
          <p:nvPr/>
        </p:nvSpPr>
        <p:spPr>
          <a:xfrm>
            <a:off x="261492" y="6637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Analysis: </a:t>
            </a:r>
            <a:r>
              <a:rPr lang="en-US" dirty="0">
                <a:solidFill>
                  <a:schemeClr val="accent2">
                    <a:lumMod val="50000"/>
                  </a:schemeClr>
                </a:solidFill>
              </a:rPr>
              <a:t>Visualization Theory &amp; Grammar</a:t>
            </a:r>
          </a:p>
        </p:txBody>
      </p:sp>
      <p:sp>
        <p:nvSpPr>
          <p:cNvPr id="24" name="Star: 5 Points 23">
            <a:extLst>
              <a:ext uri="{FF2B5EF4-FFF2-40B4-BE49-F238E27FC236}">
                <a16:creationId xmlns:a16="http://schemas.microsoft.com/office/drawing/2014/main" id="{ECCC963A-14A5-48AF-BCFF-FBB5E0F4B3BA}"/>
              </a:ext>
            </a:extLst>
          </p:cNvPr>
          <p:cNvSpPr/>
          <p:nvPr/>
        </p:nvSpPr>
        <p:spPr>
          <a:xfrm>
            <a:off x="7751692" y="2356281"/>
            <a:ext cx="419100" cy="365760"/>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6" name="Star: 5 Points 25">
            <a:extLst>
              <a:ext uri="{FF2B5EF4-FFF2-40B4-BE49-F238E27FC236}">
                <a16:creationId xmlns:a16="http://schemas.microsoft.com/office/drawing/2014/main" id="{9D1B0E15-9BDA-4338-A64E-9B0498ADA638}"/>
              </a:ext>
            </a:extLst>
          </p:cNvPr>
          <p:cNvSpPr/>
          <p:nvPr/>
        </p:nvSpPr>
        <p:spPr>
          <a:xfrm>
            <a:off x="5233266" y="3035623"/>
            <a:ext cx="419100" cy="365760"/>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EFBF2BD4-4C4B-4E48-B0F7-C1BB4F6EA4EF}"/>
              </a:ext>
            </a:extLst>
          </p:cNvPr>
          <p:cNvSpPr/>
          <p:nvPr/>
        </p:nvSpPr>
        <p:spPr>
          <a:xfrm>
            <a:off x="5519292" y="2523124"/>
            <a:ext cx="2195764" cy="624649"/>
          </a:xfrm>
          <a:custGeom>
            <a:avLst/>
            <a:gdLst>
              <a:gd name="connsiteX0" fmla="*/ 2219357 w 2219357"/>
              <a:gd name="connsiteY0" fmla="*/ 12399 h 663328"/>
              <a:gd name="connsiteX1" fmla="*/ 1791604 w 2219357"/>
              <a:gd name="connsiteY1" fmla="*/ 0 h 663328"/>
              <a:gd name="connsiteX2" fmla="*/ 1605624 w 2219357"/>
              <a:gd name="connsiteY2" fmla="*/ 12399 h 663328"/>
              <a:gd name="connsiteX3" fmla="*/ 1320456 w 2219357"/>
              <a:gd name="connsiteY3" fmla="*/ 30997 h 663328"/>
              <a:gd name="connsiteX4" fmla="*/ 1022888 w 2219357"/>
              <a:gd name="connsiteY4" fmla="*/ 86791 h 663328"/>
              <a:gd name="connsiteX5" fmla="*/ 737719 w 2219357"/>
              <a:gd name="connsiteY5" fmla="*/ 198378 h 663328"/>
              <a:gd name="connsiteX6" fmla="*/ 551740 w 2219357"/>
              <a:gd name="connsiteY6" fmla="*/ 309966 h 663328"/>
              <a:gd name="connsiteX7" fmla="*/ 306866 w 2219357"/>
              <a:gd name="connsiteY7" fmla="*/ 464949 h 663328"/>
              <a:gd name="connsiteX8" fmla="*/ 117787 w 2219357"/>
              <a:gd name="connsiteY8" fmla="*/ 564138 h 663328"/>
              <a:gd name="connsiteX9" fmla="*/ 0 w 2219357"/>
              <a:gd name="connsiteY9" fmla="*/ 663328 h 663328"/>
              <a:gd name="connsiteX10" fmla="*/ 0 w 2219357"/>
              <a:gd name="connsiteY10" fmla="*/ 663328 h 663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9357" h="663328">
                <a:moveTo>
                  <a:pt x="2219357" y="12399"/>
                </a:moveTo>
                <a:lnTo>
                  <a:pt x="1791604" y="0"/>
                </a:lnTo>
                <a:cubicBezTo>
                  <a:pt x="1689315" y="0"/>
                  <a:pt x="1605624" y="12399"/>
                  <a:pt x="1605624" y="12399"/>
                </a:cubicBezTo>
                <a:cubicBezTo>
                  <a:pt x="1527099" y="17565"/>
                  <a:pt x="1417579" y="18598"/>
                  <a:pt x="1320456" y="30997"/>
                </a:cubicBezTo>
                <a:cubicBezTo>
                  <a:pt x="1223333" y="43396"/>
                  <a:pt x="1120011" y="58894"/>
                  <a:pt x="1022888" y="86791"/>
                </a:cubicBezTo>
                <a:cubicBezTo>
                  <a:pt x="925765" y="114688"/>
                  <a:pt x="816244" y="161182"/>
                  <a:pt x="737719" y="198378"/>
                </a:cubicBezTo>
                <a:cubicBezTo>
                  <a:pt x="659194" y="235574"/>
                  <a:pt x="623549" y="265538"/>
                  <a:pt x="551740" y="309966"/>
                </a:cubicBezTo>
                <a:cubicBezTo>
                  <a:pt x="479931" y="354394"/>
                  <a:pt x="379191" y="422587"/>
                  <a:pt x="306866" y="464949"/>
                </a:cubicBezTo>
                <a:cubicBezTo>
                  <a:pt x="234541" y="507311"/>
                  <a:pt x="168931" y="531075"/>
                  <a:pt x="117787" y="564138"/>
                </a:cubicBezTo>
                <a:cubicBezTo>
                  <a:pt x="66643" y="597201"/>
                  <a:pt x="0" y="663328"/>
                  <a:pt x="0" y="663328"/>
                </a:cubicBezTo>
                <a:lnTo>
                  <a:pt x="0" y="663328"/>
                </a:lnTo>
              </a:path>
            </a:pathLst>
          </a:custGeom>
          <a:noFill/>
          <a:ln w="28575">
            <a:solidFill>
              <a:schemeClr val="accent4">
                <a:lumMod val="75000"/>
              </a:schemeClr>
            </a:solidFill>
            <a:prstDash val="sysDot"/>
            <a:headEnd type="ova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tar: 5 Points 28">
            <a:extLst>
              <a:ext uri="{FF2B5EF4-FFF2-40B4-BE49-F238E27FC236}">
                <a16:creationId xmlns:a16="http://schemas.microsoft.com/office/drawing/2014/main" id="{FBDE850D-E3AA-41DE-B6FD-8F5CBFF39F78}"/>
              </a:ext>
            </a:extLst>
          </p:cNvPr>
          <p:cNvSpPr/>
          <p:nvPr/>
        </p:nvSpPr>
        <p:spPr>
          <a:xfrm>
            <a:off x="7676243" y="2007347"/>
            <a:ext cx="419100" cy="365760"/>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46754844-6B73-4D83-8EAD-737123B8C474}"/>
              </a:ext>
            </a:extLst>
          </p:cNvPr>
          <p:cNvSpPr/>
          <p:nvPr/>
        </p:nvSpPr>
        <p:spPr>
          <a:xfrm>
            <a:off x="5519292" y="2236661"/>
            <a:ext cx="2232400" cy="752227"/>
          </a:xfrm>
          <a:custGeom>
            <a:avLst/>
            <a:gdLst>
              <a:gd name="connsiteX0" fmla="*/ 2219357 w 2219357"/>
              <a:gd name="connsiteY0" fmla="*/ 12399 h 663328"/>
              <a:gd name="connsiteX1" fmla="*/ 1791604 w 2219357"/>
              <a:gd name="connsiteY1" fmla="*/ 0 h 663328"/>
              <a:gd name="connsiteX2" fmla="*/ 1605624 w 2219357"/>
              <a:gd name="connsiteY2" fmla="*/ 12399 h 663328"/>
              <a:gd name="connsiteX3" fmla="*/ 1320456 w 2219357"/>
              <a:gd name="connsiteY3" fmla="*/ 30997 h 663328"/>
              <a:gd name="connsiteX4" fmla="*/ 1022888 w 2219357"/>
              <a:gd name="connsiteY4" fmla="*/ 86791 h 663328"/>
              <a:gd name="connsiteX5" fmla="*/ 737719 w 2219357"/>
              <a:gd name="connsiteY5" fmla="*/ 198378 h 663328"/>
              <a:gd name="connsiteX6" fmla="*/ 551740 w 2219357"/>
              <a:gd name="connsiteY6" fmla="*/ 309966 h 663328"/>
              <a:gd name="connsiteX7" fmla="*/ 306866 w 2219357"/>
              <a:gd name="connsiteY7" fmla="*/ 464949 h 663328"/>
              <a:gd name="connsiteX8" fmla="*/ 117787 w 2219357"/>
              <a:gd name="connsiteY8" fmla="*/ 564138 h 663328"/>
              <a:gd name="connsiteX9" fmla="*/ 0 w 2219357"/>
              <a:gd name="connsiteY9" fmla="*/ 663328 h 663328"/>
              <a:gd name="connsiteX10" fmla="*/ 0 w 2219357"/>
              <a:gd name="connsiteY10" fmla="*/ 663328 h 663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9357" h="663328">
                <a:moveTo>
                  <a:pt x="2219357" y="12399"/>
                </a:moveTo>
                <a:lnTo>
                  <a:pt x="1791604" y="0"/>
                </a:lnTo>
                <a:cubicBezTo>
                  <a:pt x="1689315" y="0"/>
                  <a:pt x="1605624" y="12399"/>
                  <a:pt x="1605624" y="12399"/>
                </a:cubicBezTo>
                <a:cubicBezTo>
                  <a:pt x="1527099" y="17565"/>
                  <a:pt x="1417579" y="18598"/>
                  <a:pt x="1320456" y="30997"/>
                </a:cubicBezTo>
                <a:cubicBezTo>
                  <a:pt x="1223333" y="43396"/>
                  <a:pt x="1120011" y="58894"/>
                  <a:pt x="1022888" y="86791"/>
                </a:cubicBezTo>
                <a:cubicBezTo>
                  <a:pt x="925765" y="114688"/>
                  <a:pt x="816244" y="161182"/>
                  <a:pt x="737719" y="198378"/>
                </a:cubicBezTo>
                <a:cubicBezTo>
                  <a:pt x="659194" y="235574"/>
                  <a:pt x="623549" y="265538"/>
                  <a:pt x="551740" y="309966"/>
                </a:cubicBezTo>
                <a:cubicBezTo>
                  <a:pt x="479931" y="354394"/>
                  <a:pt x="379191" y="422587"/>
                  <a:pt x="306866" y="464949"/>
                </a:cubicBezTo>
                <a:cubicBezTo>
                  <a:pt x="234541" y="507311"/>
                  <a:pt x="168931" y="531075"/>
                  <a:pt x="117787" y="564138"/>
                </a:cubicBezTo>
                <a:cubicBezTo>
                  <a:pt x="66643" y="597201"/>
                  <a:pt x="0" y="663328"/>
                  <a:pt x="0" y="663328"/>
                </a:cubicBezTo>
                <a:lnTo>
                  <a:pt x="0" y="663328"/>
                </a:lnTo>
              </a:path>
            </a:pathLst>
          </a:custGeom>
          <a:noFill/>
          <a:ln w="28575">
            <a:solidFill>
              <a:schemeClr val="accent4">
                <a:lumMod val="75000"/>
              </a:schemeClr>
            </a:solidFill>
            <a:prstDash val="sysDot"/>
            <a:headEnd type="stealth" w="lg" len="lg"/>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84488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26CAB-5119-44CF-8FBC-C8DADD57E4DB}"/>
              </a:ext>
            </a:extLst>
          </p:cNvPr>
          <p:cNvSpPr>
            <a:spLocks noGrp="1"/>
          </p:cNvSpPr>
          <p:nvPr>
            <p:ph type="title"/>
          </p:nvPr>
        </p:nvSpPr>
        <p:spPr>
          <a:xfrm>
            <a:off x="200025" y="-130175"/>
            <a:ext cx="10515600" cy="1325563"/>
          </a:xfrm>
        </p:spPr>
        <p:txBody>
          <a:bodyPr/>
          <a:lstStyle/>
          <a:p>
            <a:r>
              <a:rPr lang="en-US" dirty="0"/>
              <a:t>1. Maximize </a:t>
            </a:r>
            <a:r>
              <a:rPr lang="en-US" b="1" dirty="0"/>
              <a:t>Pre-attentive Attributes</a:t>
            </a:r>
            <a:endParaRPr lang="en-US" dirty="0"/>
          </a:p>
        </p:txBody>
      </p:sp>
      <p:sp>
        <p:nvSpPr>
          <p:cNvPr id="5" name="Content Placeholder 4">
            <a:extLst>
              <a:ext uri="{FF2B5EF4-FFF2-40B4-BE49-F238E27FC236}">
                <a16:creationId xmlns:a16="http://schemas.microsoft.com/office/drawing/2014/main" id="{A5CBA17A-F3DC-43A5-868C-81A18463FD73}"/>
              </a:ext>
            </a:extLst>
          </p:cNvPr>
          <p:cNvSpPr>
            <a:spLocks noGrp="1"/>
          </p:cNvSpPr>
          <p:nvPr>
            <p:ph idx="1"/>
          </p:nvPr>
        </p:nvSpPr>
        <p:spPr/>
        <p:txBody>
          <a:bodyPr/>
          <a:lstStyle/>
          <a:p>
            <a:endParaRPr lang="en-US"/>
          </a:p>
        </p:txBody>
      </p:sp>
      <p:pic>
        <p:nvPicPr>
          <p:cNvPr id="30722" name="Picture 2" descr="Image result for hmmm meme">
            <a:extLst>
              <a:ext uri="{FF2B5EF4-FFF2-40B4-BE49-F238E27FC236}">
                <a16:creationId xmlns:a16="http://schemas.microsoft.com/office/drawing/2014/main" id="{BA1D5486-6A2F-4BF5-9B37-276068C3EB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936" y="3822700"/>
            <a:ext cx="4427538" cy="3429000"/>
          </a:xfrm>
          <a:prstGeom prst="rect">
            <a:avLst/>
          </a:prstGeom>
          <a:noFill/>
          <a:extLst>
            <a:ext uri="{909E8E84-426E-40DD-AFC4-6F175D3DCCD1}">
              <a14:hiddenFill xmlns:a14="http://schemas.microsoft.com/office/drawing/2010/main">
                <a:solidFill>
                  <a:srgbClr val="FFFFFF"/>
                </a:solidFill>
              </a14:hiddenFill>
            </a:ext>
          </a:extLst>
        </p:spPr>
      </p:pic>
      <p:sp>
        <p:nvSpPr>
          <p:cNvPr id="3" name="Thought Bubble: Cloud 2">
            <a:extLst>
              <a:ext uri="{FF2B5EF4-FFF2-40B4-BE49-F238E27FC236}">
                <a16:creationId xmlns:a16="http://schemas.microsoft.com/office/drawing/2014/main" id="{4DC0D0A0-246F-48B9-A581-C4AF78FCD0F5}"/>
              </a:ext>
            </a:extLst>
          </p:cNvPr>
          <p:cNvSpPr/>
          <p:nvPr/>
        </p:nvSpPr>
        <p:spPr>
          <a:xfrm>
            <a:off x="4254500" y="1079500"/>
            <a:ext cx="5689600" cy="3238500"/>
          </a:xfrm>
          <a:prstGeom prst="cloudCallout">
            <a:avLst>
              <a:gd name="adj1" fmla="val -88108"/>
              <a:gd name="adj2" fmla="val 50712"/>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A809DD2-5F17-4259-B662-F8E10D17F871}"/>
              </a:ext>
            </a:extLst>
          </p:cNvPr>
          <p:cNvSpPr txBox="1"/>
          <p:nvPr/>
        </p:nvSpPr>
        <p:spPr>
          <a:xfrm>
            <a:off x="5168900" y="2160141"/>
            <a:ext cx="4152900" cy="584775"/>
          </a:xfrm>
          <a:prstGeom prst="rect">
            <a:avLst/>
          </a:prstGeom>
          <a:noFill/>
        </p:spPr>
        <p:txBody>
          <a:bodyPr wrap="square" rtlCol="0">
            <a:spAutoFit/>
          </a:bodyPr>
          <a:lstStyle/>
          <a:p>
            <a:r>
              <a:rPr lang="en-US" sz="3200" dirty="0"/>
              <a:t>This sounds familiar…</a:t>
            </a:r>
          </a:p>
        </p:txBody>
      </p:sp>
    </p:spTree>
    <p:extLst>
      <p:ext uri="{BB962C8B-B14F-4D97-AF65-F5344CB8AC3E}">
        <p14:creationId xmlns:p14="http://schemas.microsoft.com/office/powerpoint/2010/main" val="3323531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26CAB-5119-44CF-8FBC-C8DADD57E4DB}"/>
              </a:ext>
            </a:extLst>
          </p:cNvPr>
          <p:cNvSpPr>
            <a:spLocks noGrp="1"/>
          </p:cNvSpPr>
          <p:nvPr>
            <p:ph type="title"/>
          </p:nvPr>
        </p:nvSpPr>
        <p:spPr>
          <a:xfrm>
            <a:off x="200025" y="-130175"/>
            <a:ext cx="10515600" cy="1325563"/>
          </a:xfrm>
        </p:spPr>
        <p:txBody>
          <a:bodyPr/>
          <a:lstStyle/>
          <a:p>
            <a:r>
              <a:rPr lang="en-US" dirty="0"/>
              <a:t>1. Maximize </a:t>
            </a:r>
            <a:r>
              <a:rPr lang="en-US" b="1" dirty="0"/>
              <a:t>Pre-attentive Attributes</a:t>
            </a:r>
            <a:endParaRPr lang="en-US" dirty="0"/>
          </a:p>
        </p:txBody>
      </p:sp>
      <p:pic>
        <p:nvPicPr>
          <p:cNvPr id="30722" name="Picture 2" descr="Image result for hmmm meme">
            <a:extLst>
              <a:ext uri="{FF2B5EF4-FFF2-40B4-BE49-F238E27FC236}">
                <a16:creationId xmlns:a16="http://schemas.microsoft.com/office/drawing/2014/main" id="{BA1D5486-6A2F-4BF5-9B37-276068C3EB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936" y="3822700"/>
            <a:ext cx="4427538" cy="3429000"/>
          </a:xfrm>
          <a:prstGeom prst="rect">
            <a:avLst/>
          </a:prstGeom>
          <a:noFill/>
          <a:extLst>
            <a:ext uri="{909E8E84-426E-40DD-AFC4-6F175D3DCCD1}">
              <a14:hiddenFill xmlns:a14="http://schemas.microsoft.com/office/drawing/2010/main">
                <a:solidFill>
                  <a:srgbClr val="FFFFFF"/>
                </a:solidFill>
              </a14:hiddenFill>
            </a:ext>
          </a:extLst>
        </p:spPr>
      </p:pic>
      <p:sp>
        <p:nvSpPr>
          <p:cNvPr id="3" name="Thought Bubble: Cloud 2">
            <a:extLst>
              <a:ext uri="{FF2B5EF4-FFF2-40B4-BE49-F238E27FC236}">
                <a16:creationId xmlns:a16="http://schemas.microsoft.com/office/drawing/2014/main" id="{4DC0D0A0-246F-48B9-A581-C4AF78FCD0F5}"/>
              </a:ext>
            </a:extLst>
          </p:cNvPr>
          <p:cNvSpPr/>
          <p:nvPr/>
        </p:nvSpPr>
        <p:spPr>
          <a:xfrm>
            <a:off x="2882900" y="1028700"/>
            <a:ext cx="9207500" cy="3289300"/>
          </a:xfrm>
          <a:prstGeom prst="cloudCallout">
            <a:avLst>
              <a:gd name="adj1" fmla="val -56404"/>
              <a:gd name="adj2" fmla="val 58820"/>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5FF199B9-6506-400F-8C7E-60D7980147C0}"/>
              </a:ext>
            </a:extLst>
          </p:cNvPr>
          <p:cNvSpPr/>
          <p:nvPr/>
        </p:nvSpPr>
        <p:spPr>
          <a:xfrm>
            <a:off x="698500" y="5880100"/>
            <a:ext cx="1612900" cy="1219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7EB27DD6-3896-41DE-8A14-0797AB638409}"/>
              </a:ext>
            </a:extLst>
          </p:cNvPr>
          <p:cNvSpPr/>
          <p:nvPr/>
        </p:nvSpPr>
        <p:spPr>
          <a:xfrm>
            <a:off x="1155700" y="5727700"/>
            <a:ext cx="774700" cy="762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2">
            <a:extLst>
              <a:ext uri="{FF2B5EF4-FFF2-40B4-BE49-F238E27FC236}">
                <a16:creationId xmlns:a16="http://schemas.microsoft.com/office/drawing/2014/main" id="{EAA99621-EE54-4159-A926-1B9CF3A56FA4}"/>
              </a:ext>
            </a:extLst>
          </p:cNvPr>
          <p:cNvSpPr txBox="1">
            <a:spLocks/>
          </p:cNvSpPr>
          <p:nvPr/>
        </p:nvSpPr>
        <p:spPr>
          <a:xfrm>
            <a:off x="3771900" y="1960562"/>
            <a:ext cx="1256270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500" dirty="0" err="1">
                <a:latin typeface="Courier New" panose="02070309020205020404" pitchFamily="49" charset="0"/>
                <a:cs typeface="Courier New" panose="02070309020205020404" pitchFamily="49" charset="0"/>
              </a:rPr>
              <a:t>ggplot</a:t>
            </a:r>
            <a:r>
              <a:rPr lang="en-US" sz="2500" dirty="0">
                <a:latin typeface="Courier New" panose="02070309020205020404" pitchFamily="49" charset="0"/>
                <a:cs typeface="Courier New" panose="02070309020205020404" pitchFamily="49" charset="0"/>
              </a:rPr>
              <a:t>(data = </a:t>
            </a:r>
            <a:r>
              <a:rPr lang="en-US" sz="2500" b="1" dirty="0">
                <a:solidFill>
                  <a:srgbClr val="1573B9"/>
                </a:solidFill>
                <a:latin typeface="Courier New" panose="02070309020205020404" pitchFamily="49" charset="0"/>
                <a:cs typeface="Courier New" panose="02070309020205020404" pitchFamily="49" charset="0"/>
              </a:rPr>
              <a:t>&lt;DATA&gt;</a:t>
            </a:r>
            <a:r>
              <a:rPr lang="en-US" sz="2500" dirty="0">
                <a:latin typeface="Courier New" panose="02070309020205020404" pitchFamily="49" charset="0"/>
                <a:cs typeface="Courier New" panose="02070309020205020404" pitchFamily="49" charset="0"/>
              </a:rPr>
              <a:t>) + </a:t>
            </a:r>
          </a:p>
          <a:p>
            <a:pPr marL="0" indent="0">
              <a:buFont typeface="Arial" panose="020B0604020202020204" pitchFamily="34" charset="0"/>
              <a:buNone/>
            </a:pPr>
            <a:r>
              <a:rPr lang="en-US" sz="2500" dirty="0">
                <a:latin typeface="Courier New" panose="02070309020205020404" pitchFamily="49" charset="0"/>
                <a:cs typeface="Courier New" panose="02070309020205020404" pitchFamily="49" charset="0"/>
              </a:rPr>
              <a:t>    </a:t>
            </a:r>
            <a:r>
              <a:rPr lang="en-US" sz="2500" dirty="0" err="1">
                <a:latin typeface="Courier New" panose="02070309020205020404" pitchFamily="49" charset="0"/>
                <a:cs typeface="Courier New" panose="02070309020205020404" pitchFamily="49" charset="0"/>
              </a:rPr>
              <a:t>geom</a:t>
            </a:r>
            <a:r>
              <a:rPr lang="en-US" sz="2500" dirty="0">
                <a:latin typeface="Courier New" panose="02070309020205020404" pitchFamily="49" charset="0"/>
                <a:cs typeface="Courier New" panose="02070309020205020404" pitchFamily="49" charset="0"/>
              </a:rPr>
              <a:t>_</a:t>
            </a:r>
            <a:r>
              <a:rPr lang="en-US" sz="2500" b="1" dirty="0">
                <a:solidFill>
                  <a:srgbClr val="1573B9"/>
                </a:solidFill>
                <a:latin typeface="Courier New" panose="02070309020205020404" pitchFamily="49" charset="0"/>
                <a:cs typeface="Courier New" panose="02070309020205020404" pitchFamily="49" charset="0"/>
              </a:rPr>
              <a:t>&lt;xxx&gt;</a:t>
            </a:r>
            <a:r>
              <a:rPr lang="en-US" sz="2500" dirty="0">
                <a:latin typeface="Courier New" panose="02070309020205020404" pitchFamily="49" charset="0"/>
                <a:cs typeface="Courier New" panose="02070309020205020404" pitchFamily="49" charset="0"/>
              </a:rPr>
              <a:t>(mapping = </a:t>
            </a:r>
            <a:r>
              <a:rPr lang="en-US" sz="2500" dirty="0" err="1">
                <a:latin typeface="Courier New" panose="02070309020205020404" pitchFamily="49" charset="0"/>
                <a:cs typeface="Courier New" panose="02070309020205020404" pitchFamily="49" charset="0"/>
              </a:rPr>
              <a:t>aes</a:t>
            </a:r>
            <a:r>
              <a:rPr lang="en-US" sz="2500" dirty="0">
                <a:latin typeface="Courier New" panose="02070309020205020404" pitchFamily="49" charset="0"/>
                <a:cs typeface="Courier New" panose="02070309020205020404" pitchFamily="49" charset="0"/>
              </a:rPr>
              <a:t>(</a:t>
            </a:r>
            <a:r>
              <a:rPr lang="en-US" sz="2500" b="1" dirty="0">
                <a:solidFill>
                  <a:srgbClr val="1573B9"/>
                </a:solidFill>
                <a:latin typeface="Courier New" panose="02070309020205020404" pitchFamily="49" charset="0"/>
                <a:cs typeface="Courier New" panose="02070309020205020404" pitchFamily="49" charset="0"/>
              </a:rPr>
              <a:t>&lt;MAPPINGS&gt;</a:t>
            </a:r>
            <a:r>
              <a:rPr lang="en-US" sz="2500" dirty="0">
                <a:latin typeface="Courier New" panose="02070309020205020404" pitchFamily="49" charset="0"/>
                <a:cs typeface="Courier New" panose="02070309020205020404" pitchFamily="49" charset="0"/>
              </a:rPr>
              <a:t>))</a:t>
            </a:r>
          </a:p>
          <a:p>
            <a:pPr marL="0" indent="0">
              <a:buFont typeface="Arial" panose="020B0604020202020204" pitchFamily="34" charset="0"/>
              <a:buNone/>
            </a:pPr>
            <a:endParaRPr lang="en-US" sz="2500" dirty="0">
              <a:latin typeface="Courier New" panose="02070309020205020404" pitchFamily="49" charset="0"/>
              <a:cs typeface="Courier New" panose="02070309020205020404" pitchFamily="49" charset="0"/>
            </a:endParaRPr>
          </a:p>
          <a:p>
            <a:pPr marL="0" indent="0">
              <a:buFont typeface="Arial" panose="020B0604020202020204" pitchFamily="34" charset="0"/>
              <a:buNone/>
            </a:pPr>
            <a:endParaRPr lang="en-US" sz="25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04531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26CAB-5119-44CF-8FBC-C8DADD57E4DB}"/>
              </a:ext>
            </a:extLst>
          </p:cNvPr>
          <p:cNvSpPr>
            <a:spLocks noGrp="1"/>
          </p:cNvSpPr>
          <p:nvPr>
            <p:ph type="title"/>
          </p:nvPr>
        </p:nvSpPr>
        <p:spPr>
          <a:xfrm>
            <a:off x="200025" y="-130175"/>
            <a:ext cx="10515600" cy="1325563"/>
          </a:xfrm>
        </p:spPr>
        <p:txBody>
          <a:bodyPr/>
          <a:lstStyle/>
          <a:p>
            <a:r>
              <a:rPr lang="en-US" dirty="0"/>
              <a:t>1. Maximize </a:t>
            </a:r>
            <a:r>
              <a:rPr lang="en-US" b="1" dirty="0"/>
              <a:t>Pre-attentive Attributes</a:t>
            </a:r>
            <a:endParaRPr lang="en-US" dirty="0"/>
          </a:p>
        </p:txBody>
      </p:sp>
      <p:pic>
        <p:nvPicPr>
          <p:cNvPr id="4" name="Content Placeholder 3">
            <a:extLst>
              <a:ext uri="{FF2B5EF4-FFF2-40B4-BE49-F238E27FC236}">
                <a16:creationId xmlns:a16="http://schemas.microsoft.com/office/drawing/2014/main" id="{9D7E13EC-0277-4711-9CC1-6B7885DA0EF1}"/>
              </a:ext>
            </a:extLst>
          </p:cNvPr>
          <p:cNvPicPr>
            <a:picLocks noGrp="1" noChangeAspect="1"/>
          </p:cNvPicPr>
          <p:nvPr>
            <p:ph idx="1"/>
          </p:nvPr>
        </p:nvPicPr>
        <p:blipFill>
          <a:blip r:embed="rId3"/>
          <a:stretch>
            <a:fillRect/>
          </a:stretch>
        </p:blipFill>
        <p:spPr>
          <a:xfrm>
            <a:off x="2944996" y="1253331"/>
            <a:ext cx="6541903" cy="5234260"/>
          </a:xfrm>
          <a:prstGeom prst="rect">
            <a:avLst/>
          </a:prstGeom>
        </p:spPr>
      </p:pic>
      <p:pic>
        <p:nvPicPr>
          <p:cNvPr id="29698" name="Picture 2" descr="Image result for scream emoji">
            <a:extLst>
              <a:ext uri="{FF2B5EF4-FFF2-40B4-BE49-F238E27FC236}">
                <a16:creationId xmlns:a16="http://schemas.microsoft.com/office/drawing/2014/main" id="{CCCC80F5-86B4-4505-B994-AFCCB25AD6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025" y="4821236"/>
            <a:ext cx="2054361" cy="2054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804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26CAB-5119-44CF-8FBC-C8DADD57E4DB}"/>
              </a:ext>
            </a:extLst>
          </p:cNvPr>
          <p:cNvSpPr>
            <a:spLocks noGrp="1"/>
          </p:cNvSpPr>
          <p:nvPr>
            <p:ph type="title"/>
          </p:nvPr>
        </p:nvSpPr>
        <p:spPr>
          <a:xfrm>
            <a:off x="200025" y="-130175"/>
            <a:ext cx="10515600" cy="1325563"/>
          </a:xfrm>
        </p:spPr>
        <p:txBody>
          <a:bodyPr/>
          <a:lstStyle/>
          <a:p>
            <a:r>
              <a:rPr lang="en-US" dirty="0"/>
              <a:t>2. Minimize </a:t>
            </a:r>
            <a:r>
              <a:rPr lang="en-US" b="1" dirty="0"/>
              <a:t>Cognitive Demand</a:t>
            </a:r>
            <a:endParaRPr lang="en-US" dirty="0"/>
          </a:p>
        </p:txBody>
      </p:sp>
      <p:sp>
        <p:nvSpPr>
          <p:cNvPr id="5" name="Content Placeholder 4">
            <a:extLst>
              <a:ext uri="{FF2B5EF4-FFF2-40B4-BE49-F238E27FC236}">
                <a16:creationId xmlns:a16="http://schemas.microsoft.com/office/drawing/2014/main" id="{A5CBA17A-F3DC-43A5-868C-81A18463FD73}"/>
              </a:ext>
            </a:extLst>
          </p:cNvPr>
          <p:cNvSpPr>
            <a:spLocks noGrp="1"/>
          </p:cNvSpPr>
          <p:nvPr>
            <p:ph idx="1"/>
          </p:nvPr>
        </p:nvSpPr>
        <p:spPr>
          <a:xfrm>
            <a:off x="0" y="2506662"/>
            <a:ext cx="11772900" cy="4351338"/>
          </a:xfrm>
        </p:spPr>
        <p:txBody>
          <a:bodyPr>
            <a:normAutofit/>
          </a:bodyPr>
          <a:lstStyle/>
          <a:p>
            <a:pPr marL="0" indent="0" algn="r">
              <a:buNone/>
            </a:pPr>
            <a:r>
              <a:rPr lang="en-US" sz="3800" dirty="0">
                <a:solidFill>
                  <a:srgbClr val="0070C0"/>
                </a:solidFill>
                <a:latin typeface="Arial Rounded MT Bold" panose="020F0704030504030204" pitchFamily="34" charset="0"/>
              </a:rPr>
              <a:t>“The Magical Number Seven Plus or Minus Two”</a:t>
            </a:r>
            <a:r>
              <a:rPr lang="en-US" sz="3800" dirty="0">
                <a:latin typeface="Arial Rounded MT Bold" panose="020F0704030504030204" pitchFamily="34" charset="0"/>
              </a:rPr>
              <a:t> </a:t>
            </a:r>
          </a:p>
          <a:p>
            <a:pPr marL="0" indent="0" algn="r">
              <a:buNone/>
            </a:pPr>
            <a:r>
              <a:rPr lang="en-US" sz="3800" dirty="0">
                <a:solidFill>
                  <a:schemeClr val="bg1">
                    <a:lumMod val="50000"/>
                  </a:schemeClr>
                </a:solidFill>
                <a:latin typeface="Arial Rounded MT Bold" panose="020F0704030504030204" pitchFamily="34" charset="0"/>
              </a:rPr>
              <a:t>-George Miller (1956)-</a:t>
            </a:r>
          </a:p>
        </p:txBody>
      </p:sp>
    </p:spTree>
    <p:extLst>
      <p:ext uri="{BB962C8B-B14F-4D97-AF65-F5344CB8AC3E}">
        <p14:creationId xmlns:p14="http://schemas.microsoft.com/office/powerpoint/2010/main" val="24981266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26CAB-5119-44CF-8FBC-C8DADD57E4DB}"/>
              </a:ext>
            </a:extLst>
          </p:cNvPr>
          <p:cNvSpPr>
            <a:spLocks noGrp="1"/>
          </p:cNvSpPr>
          <p:nvPr>
            <p:ph type="title"/>
          </p:nvPr>
        </p:nvSpPr>
        <p:spPr/>
        <p:txBody>
          <a:bodyPr/>
          <a:lstStyle/>
          <a:p>
            <a:endParaRPr lang="en-US"/>
          </a:p>
        </p:txBody>
      </p:sp>
      <p:pic>
        <p:nvPicPr>
          <p:cNvPr id="3" name="tuftifying">
            <a:hlinkClick r:id="" action="ppaction://media"/>
            <a:extLst>
              <a:ext uri="{FF2B5EF4-FFF2-40B4-BE49-F238E27FC236}">
                <a16:creationId xmlns:a16="http://schemas.microsoft.com/office/drawing/2014/main" id="{355517AF-D1FC-4CDF-B6C4-D85E82A2F4E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016976" y="882599"/>
            <a:ext cx="8351373" cy="5378552"/>
          </a:xfrm>
        </p:spPr>
      </p:pic>
      <p:sp>
        <p:nvSpPr>
          <p:cNvPr id="6" name="Title 1">
            <a:extLst>
              <a:ext uri="{FF2B5EF4-FFF2-40B4-BE49-F238E27FC236}">
                <a16:creationId xmlns:a16="http://schemas.microsoft.com/office/drawing/2014/main" id="{6C2E1F97-316B-4C2B-B609-7E95430243AE}"/>
              </a:ext>
            </a:extLst>
          </p:cNvPr>
          <p:cNvSpPr txBox="1">
            <a:spLocks/>
          </p:cNvSpPr>
          <p:nvPr/>
        </p:nvSpPr>
        <p:spPr>
          <a:xfrm>
            <a:off x="200025" y="-1301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3. </a:t>
            </a:r>
            <a:r>
              <a:rPr lang="en-US" b="1"/>
              <a:t>Less</a:t>
            </a:r>
            <a:r>
              <a:rPr lang="en-US"/>
              <a:t> is More</a:t>
            </a:r>
            <a:endParaRPr lang="en-US" dirty="0"/>
          </a:p>
        </p:txBody>
      </p:sp>
    </p:spTree>
    <p:extLst>
      <p:ext uri="{BB962C8B-B14F-4D97-AF65-F5344CB8AC3E}">
        <p14:creationId xmlns:p14="http://schemas.microsoft.com/office/powerpoint/2010/main" val="315297928"/>
      </p:ext>
    </p:extLst>
  </p:cSld>
  <p:clrMapOvr>
    <a:masterClrMapping/>
  </p:clrMapOvr>
  <p:timing>
    <p:tnLst>
      <p:par>
        <p:cTn id="1" dur="indefinite" restart="never" nodeType="tmRoot">
          <p:childTnLst>
            <p:video>
              <p:cMediaNode vol="80000">
                <p:cTn id="2" fill="hold" display="0">
                  <p:stCondLst>
                    <p:cond delay="indefinite"/>
                  </p:stCondLst>
                  <p:endCondLst>
                    <p:cond evt="onNext" delay="0">
                      <p:tgtEl>
                        <p:sldTgt/>
                      </p:tgtEl>
                    </p:cond>
                  </p:endCondLst>
                </p:cTn>
                <p:tgtEl>
                  <p:spTgt spid="3"/>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5CBA17A-F3DC-43A5-868C-81A18463FD73}"/>
              </a:ext>
            </a:extLst>
          </p:cNvPr>
          <p:cNvSpPr>
            <a:spLocks noGrp="1"/>
          </p:cNvSpPr>
          <p:nvPr>
            <p:ph idx="1"/>
          </p:nvPr>
        </p:nvSpPr>
        <p:spPr>
          <a:xfrm>
            <a:off x="1575435" y="1576070"/>
            <a:ext cx="10515600" cy="4351338"/>
          </a:xfrm>
        </p:spPr>
        <p:txBody>
          <a:bodyPr/>
          <a:lstStyle/>
          <a:p>
            <a:endParaRPr lang="en-US"/>
          </a:p>
        </p:txBody>
      </p:sp>
      <p:pic>
        <p:nvPicPr>
          <p:cNvPr id="3" name="Picture 2">
            <a:extLst>
              <a:ext uri="{FF2B5EF4-FFF2-40B4-BE49-F238E27FC236}">
                <a16:creationId xmlns:a16="http://schemas.microsoft.com/office/drawing/2014/main" id="{C0F8E5F5-9B9B-4864-BE1C-10E2413654DF}"/>
              </a:ext>
            </a:extLst>
          </p:cNvPr>
          <p:cNvPicPr>
            <a:picLocks noChangeAspect="1"/>
          </p:cNvPicPr>
          <p:nvPr/>
        </p:nvPicPr>
        <p:blipFill>
          <a:blip r:embed="rId2"/>
          <a:stretch>
            <a:fillRect/>
          </a:stretch>
        </p:blipFill>
        <p:spPr>
          <a:xfrm>
            <a:off x="985668" y="1773587"/>
            <a:ext cx="5933430" cy="6390657"/>
          </a:xfrm>
          <a:prstGeom prst="rect">
            <a:avLst/>
          </a:prstGeom>
        </p:spPr>
      </p:pic>
      <p:pic>
        <p:nvPicPr>
          <p:cNvPr id="6" name="Picture 5">
            <a:extLst>
              <a:ext uri="{FF2B5EF4-FFF2-40B4-BE49-F238E27FC236}">
                <a16:creationId xmlns:a16="http://schemas.microsoft.com/office/drawing/2014/main" id="{BF1EBADB-82E1-4058-BD6A-1D0E6928BC8E}"/>
              </a:ext>
            </a:extLst>
          </p:cNvPr>
          <p:cNvPicPr>
            <a:picLocks noChangeAspect="1"/>
          </p:cNvPicPr>
          <p:nvPr/>
        </p:nvPicPr>
        <p:blipFill>
          <a:blip r:embed="rId2"/>
          <a:stretch>
            <a:fillRect/>
          </a:stretch>
        </p:blipFill>
        <p:spPr>
          <a:xfrm>
            <a:off x="6995805" y="-1287241"/>
            <a:ext cx="5933430" cy="6264570"/>
          </a:xfrm>
          <a:prstGeom prst="rect">
            <a:avLst/>
          </a:prstGeom>
        </p:spPr>
      </p:pic>
      <p:sp>
        <p:nvSpPr>
          <p:cNvPr id="4" name="Rectangle 3">
            <a:extLst>
              <a:ext uri="{FF2B5EF4-FFF2-40B4-BE49-F238E27FC236}">
                <a16:creationId xmlns:a16="http://schemas.microsoft.com/office/drawing/2014/main" id="{ECA84FF3-75EA-4D28-B789-1B9D844A5876}"/>
              </a:ext>
            </a:extLst>
          </p:cNvPr>
          <p:cNvSpPr/>
          <p:nvPr/>
        </p:nvSpPr>
        <p:spPr>
          <a:xfrm>
            <a:off x="813942" y="5103852"/>
            <a:ext cx="6461745" cy="31318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AA51611-3A50-4EC0-916E-BE38CBDF0362}"/>
              </a:ext>
            </a:extLst>
          </p:cNvPr>
          <p:cNvSpPr/>
          <p:nvPr/>
        </p:nvSpPr>
        <p:spPr>
          <a:xfrm>
            <a:off x="6995805" y="-1327393"/>
            <a:ext cx="6074301" cy="31724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a:extLst>
              <a:ext uri="{FF2B5EF4-FFF2-40B4-BE49-F238E27FC236}">
                <a16:creationId xmlns:a16="http://schemas.microsoft.com/office/drawing/2014/main" id="{D859890C-6B09-4F95-851C-62C006A0A824}"/>
              </a:ext>
            </a:extLst>
          </p:cNvPr>
          <p:cNvSpPr>
            <a:spLocks noGrp="1"/>
          </p:cNvSpPr>
          <p:nvPr>
            <p:ph type="title"/>
          </p:nvPr>
        </p:nvSpPr>
        <p:spPr/>
        <p:txBody>
          <a:bodyPr/>
          <a:lstStyle/>
          <a:p>
            <a:endParaRPr lang="en-US"/>
          </a:p>
        </p:txBody>
      </p:sp>
      <p:sp>
        <p:nvSpPr>
          <p:cNvPr id="11" name="Title 1">
            <a:extLst>
              <a:ext uri="{FF2B5EF4-FFF2-40B4-BE49-F238E27FC236}">
                <a16:creationId xmlns:a16="http://schemas.microsoft.com/office/drawing/2014/main" id="{90EF297F-16DB-4B91-8877-525F607A56D3}"/>
              </a:ext>
            </a:extLst>
          </p:cNvPr>
          <p:cNvSpPr txBox="1">
            <a:spLocks/>
          </p:cNvSpPr>
          <p:nvPr/>
        </p:nvSpPr>
        <p:spPr>
          <a:xfrm>
            <a:off x="200025" y="-1301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3. </a:t>
            </a:r>
            <a:r>
              <a:rPr lang="en-US" b="1"/>
              <a:t>Less</a:t>
            </a:r>
            <a:r>
              <a:rPr lang="en-US"/>
              <a:t> is More</a:t>
            </a:r>
            <a:endParaRPr lang="en-US" dirty="0"/>
          </a:p>
        </p:txBody>
      </p:sp>
    </p:spTree>
    <p:extLst>
      <p:ext uri="{BB962C8B-B14F-4D97-AF65-F5344CB8AC3E}">
        <p14:creationId xmlns:p14="http://schemas.microsoft.com/office/powerpoint/2010/main" val="17101543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5CBA17A-F3DC-43A5-868C-81A18463FD73}"/>
              </a:ext>
            </a:extLst>
          </p:cNvPr>
          <p:cNvSpPr>
            <a:spLocks noGrp="1"/>
          </p:cNvSpPr>
          <p:nvPr>
            <p:ph idx="1"/>
          </p:nvPr>
        </p:nvSpPr>
        <p:spPr>
          <a:xfrm>
            <a:off x="419735" y="1410970"/>
            <a:ext cx="10515600" cy="4351338"/>
          </a:xfrm>
        </p:spPr>
        <p:txBody>
          <a:bodyPr>
            <a:normAutofit/>
          </a:bodyPr>
          <a:lstStyle/>
          <a:p>
            <a:r>
              <a:rPr lang="en-US" sz="4000" dirty="0"/>
              <a:t>Data maps to pre-attentive attributes</a:t>
            </a:r>
          </a:p>
          <a:p>
            <a:r>
              <a:rPr lang="en-US" sz="4000" dirty="0"/>
              <a:t>ggplot2</a:t>
            </a:r>
          </a:p>
          <a:p>
            <a:pPr lvl="1"/>
            <a:r>
              <a:rPr lang="en-US" sz="4000" dirty="0" err="1"/>
              <a:t>Geom</a:t>
            </a:r>
            <a:r>
              <a:rPr lang="en-US" sz="4000" dirty="0"/>
              <a:t> selection</a:t>
            </a:r>
          </a:p>
          <a:p>
            <a:pPr lvl="1"/>
            <a:r>
              <a:rPr lang="en-US" sz="4000" dirty="0"/>
              <a:t>Aesthetics mapping</a:t>
            </a:r>
          </a:p>
        </p:txBody>
      </p:sp>
      <p:sp>
        <p:nvSpPr>
          <p:cNvPr id="11" name="Title 1">
            <a:extLst>
              <a:ext uri="{FF2B5EF4-FFF2-40B4-BE49-F238E27FC236}">
                <a16:creationId xmlns:a16="http://schemas.microsoft.com/office/drawing/2014/main" id="{90EF297F-16DB-4B91-8877-525F607A56D3}"/>
              </a:ext>
            </a:extLst>
          </p:cNvPr>
          <p:cNvSpPr txBox="1">
            <a:spLocks/>
          </p:cNvSpPr>
          <p:nvPr/>
        </p:nvSpPr>
        <p:spPr>
          <a:xfrm>
            <a:off x="200025" y="-1301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Big Take </a:t>
            </a:r>
            <a:r>
              <a:rPr lang="en-US" dirty="0" err="1"/>
              <a:t>Aways</a:t>
            </a:r>
            <a:r>
              <a:rPr lang="en-US" dirty="0"/>
              <a:t>…</a:t>
            </a:r>
          </a:p>
        </p:txBody>
      </p:sp>
      <p:sp>
        <p:nvSpPr>
          <p:cNvPr id="9" name="Content Placeholder 2">
            <a:extLst>
              <a:ext uri="{FF2B5EF4-FFF2-40B4-BE49-F238E27FC236}">
                <a16:creationId xmlns:a16="http://schemas.microsoft.com/office/drawing/2014/main" id="{87F57DB8-D15E-43E6-A361-7797D73689C4}"/>
              </a:ext>
            </a:extLst>
          </p:cNvPr>
          <p:cNvSpPr txBox="1">
            <a:spLocks/>
          </p:cNvSpPr>
          <p:nvPr/>
        </p:nvSpPr>
        <p:spPr>
          <a:xfrm>
            <a:off x="1714500" y="5237162"/>
            <a:ext cx="1256270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500" dirty="0" err="1">
                <a:latin typeface="Courier New" panose="02070309020205020404" pitchFamily="49" charset="0"/>
                <a:cs typeface="Courier New" panose="02070309020205020404" pitchFamily="49" charset="0"/>
              </a:rPr>
              <a:t>ggplot</a:t>
            </a:r>
            <a:r>
              <a:rPr lang="en-US" sz="2500" dirty="0">
                <a:latin typeface="Courier New" panose="02070309020205020404" pitchFamily="49" charset="0"/>
                <a:cs typeface="Courier New" panose="02070309020205020404" pitchFamily="49" charset="0"/>
              </a:rPr>
              <a:t>(data = </a:t>
            </a:r>
            <a:r>
              <a:rPr lang="en-US" sz="2500" b="1" dirty="0">
                <a:solidFill>
                  <a:srgbClr val="1573B9"/>
                </a:solidFill>
                <a:latin typeface="Courier New" panose="02070309020205020404" pitchFamily="49" charset="0"/>
                <a:cs typeface="Courier New" panose="02070309020205020404" pitchFamily="49" charset="0"/>
              </a:rPr>
              <a:t>&lt;DATA&gt;</a:t>
            </a:r>
            <a:r>
              <a:rPr lang="en-US" sz="2500" dirty="0">
                <a:latin typeface="Courier New" panose="02070309020205020404" pitchFamily="49" charset="0"/>
                <a:cs typeface="Courier New" panose="02070309020205020404" pitchFamily="49" charset="0"/>
              </a:rPr>
              <a:t>) + </a:t>
            </a:r>
          </a:p>
          <a:p>
            <a:pPr marL="0" indent="0">
              <a:buFont typeface="Arial" panose="020B0604020202020204" pitchFamily="34" charset="0"/>
              <a:buNone/>
            </a:pPr>
            <a:r>
              <a:rPr lang="en-US" sz="2500" dirty="0">
                <a:latin typeface="Courier New" panose="02070309020205020404" pitchFamily="49" charset="0"/>
                <a:cs typeface="Courier New" panose="02070309020205020404" pitchFamily="49" charset="0"/>
              </a:rPr>
              <a:t>    </a:t>
            </a:r>
            <a:r>
              <a:rPr lang="en-US" sz="2500" dirty="0" err="1">
                <a:latin typeface="Courier New" panose="02070309020205020404" pitchFamily="49" charset="0"/>
                <a:cs typeface="Courier New" panose="02070309020205020404" pitchFamily="49" charset="0"/>
              </a:rPr>
              <a:t>geom</a:t>
            </a:r>
            <a:r>
              <a:rPr lang="en-US" sz="2500" dirty="0">
                <a:latin typeface="Courier New" panose="02070309020205020404" pitchFamily="49" charset="0"/>
                <a:cs typeface="Courier New" panose="02070309020205020404" pitchFamily="49" charset="0"/>
              </a:rPr>
              <a:t>_</a:t>
            </a:r>
            <a:r>
              <a:rPr lang="en-US" sz="2500" b="1" dirty="0">
                <a:solidFill>
                  <a:srgbClr val="1573B9"/>
                </a:solidFill>
                <a:latin typeface="Courier New" panose="02070309020205020404" pitchFamily="49" charset="0"/>
                <a:cs typeface="Courier New" panose="02070309020205020404" pitchFamily="49" charset="0"/>
              </a:rPr>
              <a:t>&lt;xxx&gt;</a:t>
            </a:r>
            <a:r>
              <a:rPr lang="en-US" sz="2500" dirty="0">
                <a:latin typeface="Courier New" panose="02070309020205020404" pitchFamily="49" charset="0"/>
                <a:cs typeface="Courier New" panose="02070309020205020404" pitchFamily="49" charset="0"/>
              </a:rPr>
              <a:t>(mapping = </a:t>
            </a:r>
            <a:r>
              <a:rPr lang="en-US" sz="2500" dirty="0" err="1">
                <a:latin typeface="Courier New" panose="02070309020205020404" pitchFamily="49" charset="0"/>
                <a:cs typeface="Courier New" panose="02070309020205020404" pitchFamily="49" charset="0"/>
              </a:rPr>
              <a:t>aes</a:t>
            </a:r>
            <a:r>
              <a:rPr lang="en-US" sz="2500" dirty="0">
                <a:latin typeface="Courier New" panose="02070309020205020404" pitchFamily="49" charset="0"/>
                <a:cs typeface="Courier New" panose="02070309020205020404" pitchFamily="49" charset="0"/>
              </a:rPr>
              <a:t>(</a:t>
            </a:r>
            <a:r>
              <a:rPr lang="en-US" sz="2500" b="1" dirty="0">
                <a:solidFill>
                  <a:srgbClr val="1573B9"/>
                </a:solidFill>
                <a:latin typeface="Courier New" panose="02070309020205020404" pitchFamily="49" charset="0"/>
                <a:cs typeface="Courier New" panose="02070309020205020404" pitchFamily="49" charset="0"/>
              </a:rPr>
              <a:t>&lt;MAPPINGS&gt;</a:t>
            </a:r>
            <a:r>
              <a:rPr lang="en-US" sz="2500" dirty="0">
                <a:latin typeface="Courier New" panose="02070309020205020404" pitchFamily="49" charset="0"/>
                <a:cs typeface="Courier New" panose="02070309020205020404" pitchFamily="49" charset="0"/>
              </a:rPr>
              <a:t>))</a:t>
            </a:r>
          </a:p>
          <a:p>
            <a:pPr marL="0" indent="0">
              <a:buFont typeface="Arial" panose="020B0604020202020204" pitchFamily="34" charset="0"/>
              <a:buNone/>
            </a:pPr>
            <a:endParaRPr lang="en-US" sz="2500" dirty="0">
              <a:latin typeface="Courier New" panose="02070309020205020404" pitchFamily="49" charset="0"/>
              <a:cs typeface="Courier New" panose="02070309020205020404" pitchFamily="49" charset="0"/>
            </a:endParaRPr>
          </a:p>
          <a:p>
            <a:pPr marL="0" indent="0">
              <a:buFont typeface="Arial" panose="020B0604020202020204" pitchFamily="34" charset="0"/>
              <a:buNone/>
            </a:pPr>
            <a:endParaRPr lang="en-US" sz="25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800370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EE2AE-F21A-44B0-9668-C41A2E9FB2F9}"/>
              </a:ext>
            </a:extLst>
          </p:cNvPr>
          <p:cNvSpPr>
            <a:spLocks noGrp="1"/>
          </p:cNvSpPr>
          <p:nvPr>
            <p:ph type="title"/>
          </p:nvPr>
        </p:nvSpPr>
        <p:spPr>
          <a:xfrm>
            <a:off x="279400" y="0"/>
            <a:ext cx="10515600" cy="1325563"/>
          </a:xfrm>
        </p:spPr>
        <p:txBody>
          <a:bodyPr/>
          <a:lstStyle/>
          <a:p>
            <a:r>
              <a:rPr lang="en-US" dirty="0"/>
              <a:t>Viz Components</a:t>
            </a:r>
          </a:p>
        </p:txBody>
      </p:sp>
      <p:sp>
        <p:nvSpPr>
          <p:cNvPr id="3" name="Content Placeholder 2">
            <a:extLst>
              <a:ext uri="{FF2B5EF4-FFF2-40B4-BE49-F238E27FC236}">
                <a16:creationId xmlns:a16="http://schemas.microsoft.com/office/drawing/2014/main" id="{96F1FB6C-9BE2-4026-97DB-4820BC8BA4B8}"/>
              </a:ext>
            </a:extLst>
          </p:cNvPr>
          <p:cNvSpPr>
            <a:spLocks noGrp="1"/>
          </p:cNvSpPr>
          <p:nvPr>
            <p:ph idx="1"/>
          </p:nvPr>
        </p:nvSpPr>
        <p:spPr>
          <a:xfrm>
            <a:off x="371706" y="1084927"/>
            <a:ext cx="3581400" cy="2674502"/>
          </a:xfrm>
        </p:spPr>
        <p:txBody>
          <a:bodyPr/>
          <a:lstStyle/>
          <a:p>
            <a:pPr marL="0" indent="0">
              <a:buNone/>
            </a:pPr>
            <a:r>
              <a:rPr lang="en-US" b="1" dirty="0">
                <a:solidFill>
                  <a:srgbClr val="0070C0"/>
                </a:solidFill>
              </a:rPr>
              <a:t>Primary focus:</a:t>
            </a:r>
          </a:p>
          <a:p>
            <a:pPr marL="0" indent="0">
              <a:buNone/>
            </a:pPr>
            <a:r>
              <a:rPr lang="en-US" b="1" dirty="0">
                <a:solidFill>
                  <a:schemeClr val="tx1">
                    <a:lumMod val="65000"/>
                    <a:lumOff val="35000"/>
                  </a:schemeClr>
                </a:solidFill>
              </a:rPr>
              <a:t>Selecting geoms </a:t>
            </a:r>
            <a:r>
              <a:rPr lang="en-US" dirty="0">
                <a:solidFill>
                  <a:schemeClr val="tx1">
                    <a:lumMod val="65000"/>
                    <a:lumOff val="35000"/>
                  </a:schemeClr>
                </a:solidFill>
              </a:rPr>
              <a:t>and </a:t>
            </a:r>
            <a:r>
              <a:rPr lang="en-US" b="1" dirty="0">
                <a:solidFill>
                  <a:schemeClr val="tx1">
                    <a:lumMod val="65000"/>
                    <a:lumOff val="35000"/>
                  </a:schemeClr>
                </a:solidFill>
              </a:rPr>
              <a:t>mapping data </a:t>
            </a:r>
            <a:r>
              <a:rPr lang="en-US" dirty="0">
                <a:solidFill>
                  <a:schemeClr val="tx1">
                    <a:lumMod val="65000"/>
                    <a:lumOff val="35000"/>
                  </a:schemeClr>
                </a:solidFill>
              </a:rPr>
              <a:t>to aesthetics for </a:t>
            </a:r>
            <a:r>
              <a:rPr lang="en-US" b="1" dirty="0">
                <a:solidFill>
                  <a:schemeClr val="tx1">
                    <a:lumMod val="65000"/>
                    <a:lumOff val="35000"/>
                  </a:schemeClr>
                </a:solidFill>
              </a:rPr>
              <a:t>primary</a:t>
            </a:r>
            <a:r>
              <a:rPr lang="en-US" dirty="0">
                <a:solidFill>
                  <a:schemeClr val="tx1">
                    <a:lumMod val="65000"/>
                    <a:lumOff val="35000"/>
                  </a:schemeClr>
                </a:solidFill>
              </a:rPr>
              <a:t> and </a:t>
            </a:r>
            <a:r>
              <a:rPr lang="en-US" b="1" dirty="0">
                <a:solidFill>
                  <a:schemeClr val="tx1">
                    <a:lumMod val="65000"/>
                    <a:lumOff val="35000"/>
                  </a:schemeClr>
                </a:solidFill>
              </a:rPr>
              <a:t>secondary</a:t>
            </a:r>
            <a:r>
              <a:rPr lang="en-US" dirty="0">
                <a:solidFill>
                  <a:schemeClr val="tx1">
                    <a:lumMod val="65000"/>
                    <a:lumOff val="35000"/>
                  </a:schemeClr>
                </a:solidFill>
              </a:rPr>
              <a:t> data components.</a:t>
            </a:r>
          </a:p>
        </p:txBody>
      </p:sp>
      <p:pic>
        <p:nvPicPr>
          <p:cNvPr id="4" name="Picture 3">
            <a:extLst>
              <a:ext uri="{FF2B5EF4-FFF2-40B4-BE49-F238E27FC236}">
                <a16:creationId xmlns:a16="http://schemas.microsoft.com/office/drawing/2014/main" id="{D23A09BD-2765-41FC-B8AF-4C7DF11F7FAB}"/>
              </a:ext>
            </a:extLst>
          </p:cNvPr>
          <p:cNvPicPr>
            <a:picLocks noChangeAspect="1"/>
          </p:cNvPicPr>
          <p:nvPr/>
        </p:nvPicPr>
        <p:blipFill>
          <a:blip r:embed="rId3"/>
          <a:stretch>
            <a:fillRect/>
          </a:stretch>
        </p:blipFill>
        <p:spPr>
          <a:xfrm>
            <a:off x="4232506" y="577036"/>
            <a:ext cx="7680094" cy="6001662"/>
          </a:xfrm>
          <a:prstGeom prst="rect">
            <a:avLst/>
          </a:prstGeom>
        </p:spPr>
      </p:pic>
      <p:sp>
        <p:nvSpPr>
          <p:cNvPr id="5" name="Rectangle 4">
            <a:extLst>
              <a:ext uri="{FF2B5EF4-FFF2-40B4-BE49-F238E27FC236}">
                <a16:creationId xmlns:a16="http://schemas.microsoft.com/office/drawing/2014/main" id="{42B46C05-D756-4CD7-8D25-0965E68CF7CE}"/>
              </a:ext>
            </a:extLst>
          </p:cNvPr>
          <p:cNvSpPr/>
          <p:nvPr/>
        </p:nvSpPr>
        <p:spPr>
          <a:xfrm>
            <a:off x="8229600" y="577036"/>
            <a:ext cx="2844800" cy="26034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FA89948-E19A-4737-85C6-8F0D63116EB6}"/>
              </a:ext>
            </a:extLst>
          </p:cNvPr>
          <p:cNvSpPr/>
          <p:nvPr/>
        </p:nvSpPr>
        <p:spPr>
          <a:xfrm>
            <a:off x="4232506" y="3518792"/>
            <a:ext cx="3717694" cy="31582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DCEEF62-5EA1-4E88-B92D-4873902C042A}"/>
              </a:ext>
            </a:extLst>
          </p:cNvPr>
          <p:cNvSpPr/>
          <p:nvPr/>
        </p:nvSpPr>
        <p:spPr>
          <a:xfrm>
            <a:off x="8229600" y="3420465"/>
            <a:ext cx="3717694" cy="31582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06240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animBg="1"/>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39A9C-D127-4F92-A196-3E6DBB50B7D1}"/>
              </a:ext>
            </a:extLst>
          </p:cNvPr>
          <p:cNvSpPr>
            <a:spLocks noGrp="1"/>
          </p:cNvSpPr>
          <p:nvPr>
            <p:ph type="title"/>
          </p:nvPr>
        </p:nvSpPr>
        <p:spPr>
          <a:xfrm>
            <a:off x="838200" y="250031"/>
            <a:ext cx="7454900" cy="1325563"/>
          </a:xfrm>
        </p:spPr>
        <p:txBody>
          <a:bodyPr/>
          <a:lstStyle/>
          <a:p>
            <a:r>
              <a:rPr lang="en-US" dirty="0"/>
              <a:t>Selecting Geoms/Designs</a:t>
            </a:r>
          </a:p>
        </p:txBody>
      </p:sp>
      <p:sp>
        <p:nvSpPr>
          <p:cNvPr id="3" name="Content Placeholder 2">
            <a:extLst>
              <a:ext uri="{FF2B5EF4-FFF2-40B4-BE49-F238E27FC236}">
                <a16:creationId xmlns:a16="http://schemas.microsoft.com/office/drawing/2014/main" id="{C8851D85-CD97-411E-A8DA-8E9A1E8A5B28}"/>
              </a:ext>
            </a:extLst>
          </p:cNvPr>
          <p:cNvSpPr>
            <a:spLocks noGrp="1"/>
          </p:cNvSpPr>
          <p:nvPr>
            <p:ph idx="1"/>
          </p:nvPr>
        </p:nvSpPr>
        <p:spPr>
          <a:xfrm>
            <a:off x="3460750" y="2828925"/>
            <a:ext cx="5619750" cy="4351338"/>
          </a:xfrm>
        </p:spPr>
        <p:txBody>
          <a:bodyPr>
            <a:normAutofit/>
          </a:bodyPr>
          <a:lstStyle/>
          <a:p>
            <a:pPr marL="0" indent="0">
              <a:buNone/>
            </a:pPr>
            <a:r>
              <a:rPr lang="en-US" sz="4000" dirty="0">
                <a:solidFill>
                  <a:srgbClr val="1573B9"/>
                </a:solidFill>
              </a:rPr>
              <a:t>Ok so there’s theory… help me know where to start.</a:t>
            </a:r>
          </a:p>
        </p:txBody>
      </p:sp>
      <p:pic>
        <p:nvPicPr>
          <p:cNvPr id="47106" name="Picture 2" descr="Image result for where to start">
            <a:extLst>
              <a:ext uri="{FF2B5EF4-FFF2-40B4-BE49-F238E27FC236}">
                <a16:creationId xmlns:a16="http://schemas.microsoft.com/office/drawing/2014/main" id="{3A086D59-EE53-4BF0-8C23-D68FD1D925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 y="4469190"/>
            <a:ext cx="3009900" cy="2388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1166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39A9C-D127-4F92-A196-3E6DBB50B7D1}"/>
              </a:ext>
            </a:extLst>
          </p:cNvPr>
          <p:cNvSpPr>
            <a:spLocks noGrp="1"/>
          </p:cNvSpPr>
          <p:nvPr>
            <p:ph type="title"/>
          </p:nvPr>
        </p:nvSpPr>
        <p:spPr>
          <a:xfrm>
            <a:off x="838200" y="250031"/>
            <a:ext cx="4686300" cy="1325563"/>
          </a:xfrm>
        </p:spPr>
        <p:txBody>
          <a:bodyPr/>
          <a:lstStyle/>
          <a:p>
            <a:r>
              <a:rPr lang="en-US" dirty="0" err="1"/>
              <a:t>Few’s</a:t>
            </a:r>
            <a:r>
              <a:rPr lang="en-US" dirty="0"/>
              <a:t> Graph Selection Matrix</a:t>
            </a:r>
          </a:p>
        </p:txBody>
      </p:sp>
      <p:sp>
        <p:nvSpPr>
          <p:cNvPr id="3" name="Content Placeholder 2">
            <a:extLst>
              <a:ext uri="{FF2B5EF4-FFF2-40B4-BE49-F238E27FC236}">
                <a16:creationId xmlns:a16="http://schemas.microsoft.com/office/drawing/2014/main" id="{C8851D85-CD97-411E-A8DA-8E9A1E8A5B28}"/>
              </a:ext>
            </a:extLst>
          </p:cNvPr>
          <p:cNvSpPr>
            <a:spLocks noGrp="1"/>
          </p:cNvSpPr>
          <p:nvPr>
            <p:ph idx="1"/>
          </p:nvPr>
        </p:nvSpPr>
        <p:spPr>
          <a:xfrm>
            <a:off x="838200" y="1825625"/>
            <a:ext cx="3975100" cy="4351338"/>
          </a:xfrm>
        </p:spPr>
        <p:txBody>
          <a:bodyPr/>
          <a:lstStyle/>
          <a:p>
            <a:pPr marL="0" indent="0">
              <a:buNone/>
            </a:pPr>
            <a:r>
              <a:rPr lang="en-US" dirty="0"/>
              <a:t>What is the relationship you want to examine?</a:t>
            </a:r>
          </a:p>
        </p:txBody>
      </p:sp>
      <p:pic>
        <p:nvPicPr>
          <p:cNvPr id="4" name="Picture 3">
            <a:hlinkClick r:id="rId2"/>
            <a:extLst>
              <a:ext uri="{FF2B5EF4-FFF2-40B4-BE49-F238E27FC236}">
                <a16:creationId xmlns:a16="http://schemas.microsoft.com/office/drawing/2014/main" id="{F568F65C-E772-4B4B-B1A2-35A633887266}"/>
              </a:ext>
            </a:extLst>
          </p:cNvPr>
          <p:cNvPicPr>
            <a:picLocks noChangeAspect="1"/>
          </p:cNvPicPr>
          <p:nvPr/>
        </p:nvPicPr>
        <p:blipFill>
          <a:blip r:embed="rId3"/>
          <a:stretch>
            <a:fillRect/>
          </a:stretch>
        </p:blipFill>
        <p:spPr>
          <a:xfrm>
            <a:off x="5720965" y="0"/>
            <a:ext cx="6369435" cy="6858000"/>
          </a:xfrm>
          <a:prstGeom prst="rect">
            <a:avLst/>
          </a:prstGeom>
        </p:spPr>
      </p:pic>
    </p:spTree>
    <p:extLst>
      <p:ext uri="{BB962C8B-B14F-4D97-AF65-F5344CB8AC3E}">
        <p14:creationId xmlns:p14="http://schemas.microsoft.com/office/powerpoint/2010/main" val="2906614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3658DE-63BD-4D13-B7AB-B16B732C6187}"/>
              </a:ext>
            </a:extLst>
          </p:cNvPr>
          <p:cNvSpPr>
            <a:spLocks noGrp="1"/>
          </p:cNvSpPr>
          <p:nvPr>
            <p:ph idx="1"/>
          </p:nvPr>
        </p:nvSpPr>
        <p:spPr>
          <a:xfrm>
            <a:off x="57666" y="1253331"/>
            <a:ext cx="12562702" cy="4351338"/>
          </a:xfrm>
        </p:spPr>
        <p:txBody>
          <a:bodyPr>
            <a:normAutofit/>
          </a:bodyPr>
          <a:lstStyle/>
          <a:p>
            <a:pPr marL="0" indent="0">
              <a:buNone/>
            </a:pPr>
            <a:r>
              <a:rPr lang="en-US" dirty="0" err="1">
                <a:latin typeface="Courier New" panose="02070309020205020404" pitchFamily="49" charset="0"/>
                <a:cs typeface="Courier New" panose="02070309020205020404" pitchFamily="49" charset="0"/>
              </a:rPr>
              <a:t>ggplot</a:t>
            </a:r>
            <a:r>
              <a:rPr lang="en-US" dirty="0">
                <a:latin typeface="Courier New" panose="02070309020205020404" pitchFamily="49" charset="0"/>
                <a:cs typeface="Courier New" panose="02070309020205020404" pitchFamily="49" charset="0"/>
              </a:rPr>
              <a:t>(data = &lt;DATA&gt;) + </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geom</a:t>
            </a:r>
            <a:r>
              <a:rPr lang="en-US" dirty="0">
                <a:latin typeface="Courier New" panose="02070309020205020404" pitchFamily="49" charset="0"/>
                <a:cs typeface="Courier New" panose="02070309020205020404" pitchFamily="49" charset="0"/>
              </a:rPr>
              <a:t>_&lt;xxx&gt;(mapping = </a:t>
            </a:r>
            <a:r>
              <a:rPr lang="en-US" dirty="0" err="1">
                <a:latin typeface="Courier New" panose="02070309020205020404" pitchFamily="49" charset="0"/>
                <a:cs typeface="Courier New" panose="02070309020205020404" pitchFamily="49" charset="0"/>
              </a:rPr>
              <a:t>aes</a:t>
            </a:r>
            <a:r>
              <a:rPr lang="en-US" dirty="0">
                <a:latin typeface="Courier New" panose="02070309020205020404" pitchFamily="49" charset="0"/>
                <a:cs typeface="Courier New" panose="02070309020205020404" pitchFamily="49" charset="0"/>
              </a:rPr>
              <a:t>(&lt;MAPPINGS&gt;))</a:t>
            </a:r>
          </a:p>
          <a:p>
            <a:pPr marL="0" indent="0">
              <a:buNone/>
            </a:pPr>
            <a:endParaRPr lang="en-US" dirty="0">
              <a:latin typeface="Courier New" panose="02070309020205020404" pitchFamily="49" charset="0"/>
              <a:cs typeface="Courier New" panose="02070309020205020404" pitchFamily="49" charset="0"/>
            </a:endParaRPr>
          </a:p>
          <a:p>
            <a:pPr marL="0" indent="0">
              <a:buNone/>
            </a:pPr>
            <a:endParaRPr lang="en-US" dirty="0">
              <a:latin typeface="Courier New" panose="02070309020205020404" pitchFamily="49" charset="0"/>
              <a:cs typeface="Courier New" panose="02070309020205020404" pitchFamily="49" charset="0"/>
            </a:endParaRPr>
          </a:p>
        </p:txBody>
      </p:sp>
      <p:sp>
        <p:nvSpPr>
          <p:cNvPr id="4" name="Title 1">
            <a:extLst>
              <a:ext uri="{FF2B5EF4-FFF2-40B4-BE49-F238E27FC236}">
                <a16:creationId xmlns:a16="http://schemas.microsoft.com/office/drawing/2014/main" id="{AA9A0806-C3CC-4DBF-8BAA-BCC157D3428C}"/>
              </a:ext>
            </a:extLst>
          </p:cNvPr>
          <p:cNvSpPr txBox="1">
            <a:spLocks/>
          </p:cNvSpPr>
          <p:nvPr/>
        </p:nvSpPr>
        <p:spPr>
          <a:xfrm>
            <a:off x="0" y="0"/>
            <a:ext cx="10515600" cy="749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Recap: ggplot2 boiler plate</a:t>
            </a:r>
          </a:p>
        </p:txBody>
      </p:sp>
      <p:sp>
        <p:nvSpPr>
          <p:cNvPr id="5" name="TextBox 4">
            <a:extLst>
              <a:ext uri="{FF2B5EF4-FFF2-40B4-BE49-F238E27FC236}">
                <a16:creationId xmlns:a16="http://schemas.microsoft.com/office/drawing/2014/main" id="{20225FCD-2169-46D6-9BFF-BE09E0F21401}"/>
              </a:ext>
            </a:extLst>
          </p:cNvPr>
          <p:cNvSpPr txBox="1"/>
          <p:nvPr/>
        </p:nvSpPr>
        <p:spPr>
          <a:xfrm rot="2745837">
            <a:off x="10154316" y="420828"/>
            <a:ext cx="2819933" cy="461665"/>
          </a:xfrm>
          <a:prstGeom prst="rect">
            <a:avLst/>
          </a:prstGeom>
          <a:solidFill>
            <a:schemeClr val="accent2">
              <a:lumMod val="75000"/>
            </a:schemeClr>
          </a:solidFill>
        </p:spPr>
        <p:txBody>
          <a:bodyPr wrap="square" rtlCol="0">
            <a:spAutoFit/>
          </a:bodyPr>
          <a:lstStyle/>
          <a:p>
            <a:pPr algn="ctr"/>
            <a:r>
              <a:rPr lang="en-US" sz="2400" b="1" dirty="0">
                <a:solidFill>
                  <a:schemeClr val="bg1"/>
                </a:solidFill>
              </a:rPr>
              <a:t>Recap</a:t>
            </a:r>
          </a:p>
        </p:txBody>
      </p:sp>
    </p:spTree>
    <p:extLst>
      <p:ext uri="{BB962C8B-B14F-4D97-AF65-F5344CB8AC3E}">
        <p14:creationId xmlns:p14="http://schemas.microsoft.com/office/powerpoint/2010/main" val="36409279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39A9C-D127-4F92-A196-3E6DBB50B7D1}"/>
              </a:ext>
            </a:extLst>
          </p:cNvPr>
          <p:cNvSpPr>
            <a:spLocks noGrp="1"/>
          </p:cNvSpPr>
          <p:nvPr>
            <p:ph type="title"/>
          </p:nvPr>
        </p:nvSpPr>
        <p:spPr>
          <a:xfrm>
            <a:off x="838200" y="250031"/>
            <a:ext cx="4686300" cy="1325563"/>
          </a:xfrm>
        </p:spPr>
        <p:txBody>
          <a:bodyPr/>
          <a:lstStyle/>
          <a:p>
            <a:r>
              <a:rPr lang="en-US" dirty="0"/>
              <a:t>Financial Times Visual Vocabulary</a:t>
            </a:r>
          </a:p>
        </p:txBody>
      </p:sp>
      <p:sp>
        <p:nvSpPr>
          <p:cNvPr id="3" name="Content Placeholder 2">
            <a:extLst>
              <a:ext uri="{FF2B5EF4-FFF2-40B4-BE49-F238E27FC236}">
                <a16:creationId xmlns:a16="http://schemas.microsoft.com/office/drawing/2014/main" id="{C8851D85-CD97-411E-A8DA-8E9A1E8A5B28}"/>
              </a:ext>
            </a:extLst>
          </p:cNvPr>
          <p:cNvSpPr>
            <a:spLocks noGrp="1"/>
          </p:cNvSpPr>
          <p:nvPr>
            <p:ph idx="1"/>
          </p:nvPr>
        </p:nvSpPr>
        <p:spPr>
          <a:xfrm>
            <a:off x="7200900" y="479425"/>
            <a:ext cx="3975100" cy="4351338"/>
          </a:xfrm>
        </p:spPr>
        <p:txBody>
          <a:bodyPr/>
          <a:lstStyle/>
          <a:p>
            <a:pPr marL="0" indent="0">
              <a:buNone/>
            </a:pPr>
            <a:r>
              <a:rPr lang="en-US" dirty="0"/>
              <a:t>What is the relationship you want to examine?</a:t>
            </a:r>
          </a:p>
        </p:txBody>
      </p:sp>
      <p:pic>
        <p:nvPicPr>
          <p:cNvPr id="5" name="Picture 4">
            <a:hlinkClick r:id="rId2"/>
            <a:extLst>
              <a:ext uri="{FF2B5EF4-FFF2-40B4-BE49-F238E27FC236}">
                <a16:creationId xmlns:a16="http://schemas.microsoft.com/office/drawing/2014/main" id="{9C150F33-E3A5-487F-B57D-7F0F7DEDD25D}"/>
              </a:ext>
            </a:extLst>
          </p:cNvPr>
          <p:cNvPicPr>
            <a:picLocks noChangeAspect="1"/>
          </p:cNvPicPr>
          <p:nvPr/>
        </p:nvPicPr>
        <p:blipFill>
          <a:blip r:embed="rId3"/>
          <a:stretch>
            <a:fillRect/>
          </a:stretch>
        </p:blipFill>
        <p:spPr>
          <a:xfrm>
            <a:off x="355600" y="1893408"/>
            <a:ext cx="11480800" cy="4874584"/>
          </a:xfrm>
          <a:prstGeom prst="rect">
            <a:avLst/>
          </a:prstGeom>
        </p:spPr>
      </p:pic>
    </p:spTree>
    <p:extLst>
      <p:ext uri="{BB962C8B-B14F-4D97-AF65-F5344CB8AC3E}">
        <p14:creationId xmlns:p14="http://schemas.microsoft.com/office/powerpoint/2010/main" val="38709812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39A9C-D127-4F92-A196-3E6DBB50B7D1}"/>
              </a:ext>
            </a:extLst>
          </p:cNvPr>
          <p:cNvSpPr>
            <a:spLocks noGrp="1"/>
          </p:cNvSpPr>
          <p:nvPr>
            <p:ph type="title"/>
          </p:nvPr>
        </p:nvSpPr>
        <p:spPr>
          <a:xfrm>
            <a:off x="326878" y="194391"/>
            <a:ext cx="4686300" cy="1325563"/>
          </a:xfrm>
        </p:spPr>
        <p:txBody>
          <a:bodyPr/>
          <a:lstStyle/>
          <a:p>
            <a:r>
              <a:rPr lang="en-US" dirty="0"/>
              <a:t>What are the geoms again?</a:t>
            </a:r>
          </a:p>
        </p:txBody>
      </p:sp>
      <p:pic>
        <p:nvPicPr>
          <p:cNvPr id="5" name="Picture 4">
            <a:hlinkClick r:id="rId2"/>
            <a:extLst>
              <a:ext uri="{FF2B5EF4-FFF2-40B4-BE49-F238E27FC236}">
                <a16:creationId xmlns:a16="http://schemas.microsoft.com/office/drawing/2014/main" id="{8C815F9E-B57B-48AA-BDC2-DEB321734176}"/>
              </a:ext>
            </a:extLst>
          </p:cNvPr>
          <p:cNvPicPr>
            <a:picLocks noChangeAspect="1"/>
          </p:cNvPicPr>
          <p:nvPr/>
        </p:nvPicPr>
        <p:blipFill>
          <a:blip r:embed="rId3"/>
          <a:stretch>
            <a:fillRect/>
          </a:stretch>
        </p:blipFill>
        <p:spPr>
          <a:xfrm>
            <a:off x="4501856" y="-111280"/>
            <a:ext cx="7690144" cy="7080560"/>
          </a:xfrm>
          <a:prstGeom prst="rect">
            <a:avLst/>
          </a:prstGeom>
        </p:spPr>
      </p:pic>
    </p:spTree>
    <p:extLst>
      <p:ext uri="{BB962C8B-B14F-4D97-AF65-F5344CB8AC3E}">
        <p14:creationId xmlns:p14="http://schemas.microsoft.com/office/powerpoint/2010/main" val="20919391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BE15345-2EEB-4365-BF27-6D89080DEBBD}"/>
              </a:ext>
            </a:extLst>
          </p:cNvPr>
          <p:cNvPicPr>
            <a:picLocks noChangeAspect="1"/>
          </p:cNvPicPr>
          <p:nvPr/>
        </p:nvPicPr>
        <p:blipFill>
          <a:blip r:embed="rId3"/>
          <a:stretch>
            <a:fillRect/>
          </a:stretch>
        </p:blipFill>
        <p:spPr>
          <a:xfrm>
            <a:off x="347976" y="271611"/>
            <a:ext cx="6007582" cy="3408358"/>
          </a:xfrm>
          <a:prstGeom prst="rect">
            <a:avLst/>
          </a:prstGeom>
          <a:effectLst>
            <a:outerShdw blurRad="63500" sx="102000" sy="102000" algn="ctr" rotWithShape="0">
              <a:prstClr val="black">
                <a:alpha val="40000"/>
              </a:prstClr>
            </a:outerShdw>
          </a:effectLst>
        </p:spPr>
      </p:pic>
      <p:pic>
        <p:nvPicPr>
          <p:cNvPr id="13" name="Picture 12">
            <a:extLst>
              <a:ext uri="{FF2B5EF4-FFF2-40B4-BE49-F238E27FC236}">
                <a16:creationId xmlns:a16="http://schemas.microsoft.com/office/drawing/2014/main" id="{4A4207B0-96C7-4183-AB02-E113F6E97C6E}"/>
              </a:ext>
            </a:extLst>
          </p:cNvPr>
          <p:cNvPicPr>
            <a:picLocks noChangeAspect="1"/>
          </p:cNvPicPr>
          <p:nvPr/>
        </p:nvPicPr>
        <p:blipFill>
          <a:blip r:embed="rId4"/>
          <a:stretch>
            <a:fillRect/>
          </a:stretch>
        </p:blipFill>
        <p:spPr>
          <a:xfrm>
            <a:off x="5419679" y="957360"/>
            <a:ext cx="6011577" cy="3369606"/>
          </a:xfrm>
          <a:prstGeom prst="rect">
            <a:avLst/>
          </a:prstGeom>
          <a:effectLst>
            <a:outerShdw blurRad="63500" sx="102000" sy="102000" algn="ctr" rotWithShape="0">
              <a:prstClr val="black">
                <a:alpha val="40000"/>
              </a:prstClr>
            </a:outerShdw>
          </a:effectLst>
        </p:spPr>
      </p:pic>
      <p:pic>
        <p:nvPicPr>
          <p:cNvPr id="14" name="Picture 13">
            <a:extLst>
              <a:ext uri="{FF2B5EF4-FFF2-40B4-BE49-F238E27FC236}">
                <a16:creationId xmlns:a16="http://schemas.microsoft.com/office/drawing/2014/main" id="{273FBB1A-7F76-4769-8B00-4FA6EC29042D}"/>
              </a:ext>
            </a:extLst>
          </p:cNvPr>
          <p:cNvPicPr>
            <a:picLocks noChangeAspect="1"/>
          </p:cNvPicPr>
          <p:nvPr/>
        </p:nvPicPr>
        <p:blipFill>
          <a:blip r:embed="rId5"/>
          <a:stretch>
            <a:fillRect/>
          </a:stretch>
        </p:blipFill>
        <p:spPr>
          <a:xfrm>
            <a:off x="1093340" y="3215264"/>
            <a:ext cx="6011578" cy="3337628"/>
          </a:xfrm>
          <a:prstGeom prst="rect">
            <a:avLst/>
          </a:prstGeom>
          <a:effectLst>
            <a:outerShdw blurRad="63500" sx="102000" sy="102000" algn="ctr" rotWithShape="0">
              <a:prstClr val="black">
                <a:alpha val="40000"/>
              </a:prstClr>
            </a:outerShdw>
          </a:effectLst>
        </p:spPr>
      </p:pic>
      <p:grpSp>
        <p:nvGrpSpPr>
          <p:cNvPr id="5" name="Group 4">
            <a:extLst>
              <a:ext uri="{FF2B5EF4-FFF2-40B4-BE49-F238E27FC236}">
                <a16:creationId xmlns:a16="http://schemas.microsoft.com/office/drawing/2014/main" id="{B56E3CDF-5532-401A-B5D9-34A8599AD61B}"/>
              </a:ext>
            </a:extLst>
          </p:cNvPr>
          <p:cNvGrpSpPr/>
          <p:nvPr/>
        </p:nvGrpSpPr>
        <p:grpSpPr>
          <a:xfrm>
            <a:off x="7335670" y="4472155"/>
            <a:ext cx="4662180" cy="2080737"/>
            <a:chOff x="1721083" y="1819160"/>
            <a:chExt cx="9319447" cy="3775130"/>
          </a:xfrm>
        </p:grpSpPr>
        <p:sp>
          <p:nvSpPr>
            <p:cNvPr id="8" name="Rectangle 7">
              <a:extLst>
                <a:ext uri="{FF2B5EF4-FFF2-40B4-BE49-F238E27FC236}">
                  <a16:creationId xmlns:a16="http://schemas.microsoft.com/office/drawing/2014/main" id="{5DD182AD-5544-4917-BFA4-5526BF008245}"/>
                </a:ext>
              </a:extLst>
            </p:cNvPr>
            <p:cNvSpPr/>
            <p:nvPr/>
          </p:nvSpPr>
          <p:spPr>
            <a:xfrm>
              <a:off x="1721083" y="1819160"/>
              <a:ext cx="8186856" cy="3775130"/>
            </a:xfrm>
            <a:prstGeom prst="rect">
              <a:avLst/>
            </a:prstGeom>
            <a:solidFill>
              <a:srgbClr val="00B0F0"/>
            </a:solidFill>
            <a:effectLst>
              <a:outerShdw blurRad="63500" sx="102000" sy="102000" algn="ctr"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B1E19C01-3411-4CD8-A54E-6DC6E83D7119}"/>
                </a:ext>
              </a:extLst>
            </p:cNvPr>
            <p:cNvSpPr txBox="1"/>
            <p:nvPr/>
          </p:nvSpPr>
          <p:spPr>
            <a:xfrm>
              <a:off x="1993899" y="3009659"/>
              <a:ext cx="9046631" cy="1284334"/>
            </a:xfrm>
            <a:prstGeom prst="rect">
              <a:avLst/>
            </a:prstGeom>
            <a:noFill/>
          </p:spPr>
          <p:txBody>
            <a:bodyPr wrap="square" rtlCol="0">
              <a:spAutoFit/>
            </a:bodyPr>
            <a:lstStyle/>
            <a:p>
              <a:r>
                <a:rPr lang="en-US" sz="4000" dirty="0">
                  <a:solidFill>
                    <a:schemeClr val="bg1"/>
                  </a:solidFill>
                </a:rPr>
                <a:t>Let’s apply it.......</a:t>
              </a:r>
            </a:p>
          </p:txBody>
        </p:sp>
      </p:grpSp>
      <p:sp>
        <p:nvSpPr>
          <p:cNvPr id="15" name="TextBox 14">
            <a:extLst>
              <a:ext uri="{FF2B5EF4-FFF2-40B4-BE49-F238E27FC236}">
                <a16:creationId xmlns:a16="http://schemas.microsoft.com/office/drawing/2014/main" id="{75AB644A-CCD9-43E7-AD52-7C6D209EFE1A}"/>
              </a:ext>
            </a:extLst>
          </p:cNvPr>
          <p:cNvSpPr txBox="1"/>
          <p:nvPr/>
        </p:nvSpPr>
        <p:spPr>
          <a:xfrm rot="2745837">
            <a:off x="10154316" y="420828"/>
            <a:ext cx="2819933" cy="461665"/>
          </a:xfrm>
          <a:prstGeom prst="rect">
            <a:avLst/>
          </a:prstGeom>
          <a:solidFill>
            <a:schemeClr val="accent4">
              <a:lumMod val="75000"/>
            </a:schemeClr>
          </a:solidFill>
        </p:spPr>
        <p:txBody>
          <a:bodyPr wrap="square" rtlCol="0">
            <a:spAutoFit/>
          </a:bodyPr>
          <a:lstStyle/>
          <a:p>
            <a:pPr algn="ctr"/>
            <a:r>
              <a:rPr lang="en-US" sz="2400" b="1" dirty="0">
                <a:solidFill>
                  <a:schemeClr val="bg1"/>
                </a:solidFill>
              </a:rPr>
              <a:t>Recap Today</a:t>
            </a:r>
          </a:p>
        </p:txBody>
      </p:sp>
    </p:spTree>
    <p:extLst>
      <p:ext uri="{BB962C8B-B14F-4D97-AF65-F5344CB8AC3E}">
        <p14:creationId xmlns:p14="http://schemas.microsoft.com/office/powerpoint/2010/main" val="1861213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3658DE-63BD-4D13-B7AB-B16B732C6187}"/>
              </a:ext>
            </a:extLst>
          </p:cNvPr>
          <p:cNvSpPr>
            <a:spLocks noGrp="1"/>
          </p:cNvSpPr>
          <p:nvPr>
            <p:ph idx="1"/>
          </p:nvPr>
        </p:nvSpPr>
        <p:spPr>
          <a:xfrm>
            <a:off x="57666" y="1253331"/>
            <a:ext cx="12562702" cy="4351338"/>
          </a:xfrm>
        </p:spPr>
        <p:txBody>
          <a:bodyPr>
            <a:normAutofit/>
          </a:bodyPr>
          <a:lstStyle/>
          <a:p>
            <a:pPr marL="0" indent="0">
              <a:buNone/>
            </a:pPr>
            <a:r>
              <a:rPr lang="en-US" dirty="0" err="1">
                <a:latin typeface="Courier New" panose="02070309020205020404" pitchFamily="49" charset="0"/>
                <a:cs typeface="Courier New" panose="02070309020205020404" pitchFamily="49" charset="0"/>
              </a:rPr>
              <a:t>ggplot</a:t>
            </a:r>
            <a:r>
              <a:rPr lang="en-US" dirty="0">
                <a:latin typeface="Courier New" panose="02070309020205020404" pitchFamily="49" charset="0"/>
                <a:cs typeface="Courier New" panose="02070309020205020404" pitchFamily="49" charset="0"/>
              </a:rPr>
              <a:t>(data = </a:t>
            </a:r>
            <a:r>
              <a:rPr lang="en-US" b="1" dirty="0">
                <a:solidFill>
                  <a:srgbClr val="1573B9"/>
                </a:solidFill>
                <a:latin typeface="Courier New" panose="02070309020205020404" pitchFamily="49" charset="0"/>
                <a:cs typeface="Courier New" panose="02070309020205020404" pitchFamily="49" charset="0"/>
              </a:rPr>
              <a:t>&lt;DATA&gt;</a:t>
            </a:r>
            <a:r>
              <a:rPr lang="en-US" dirty="0">
                <a:latin typeface="Courier New" panose="02070309020205020404" pitchFamily="49" charset="0"/>
                <a:cs typeface="Courier New" panose="02070309020205020404" pitchFamily="49" charset="0"/>
              </a:rPr>
              <a:t>) + </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geom</a:t>
            </a:r>
            <a:r>
              <a:rPr lang="en-US" dirty="0">
                <a:latin typeface="Courier New" panose="02070309020205020404" pitchFamily="49" charset="0"/>
                <a:cs typeface="Courier New" panose="02070309020205020404" pitchFamily="49" charset="0"/>
              </a:rPr>
              <a:t>_</a:t>
            </a:r>
            <a:r>
              <a:rPr lang="en-US" b="1" dirty="0">
                <a:solidFill>
                  <a:srgbClr val="1573B9"/>
                </a:solidFill>
                <a:latin typeface="Courier New" panose="02070309020205020404" pitchFamily="49" charset="0"/>
                <a:cs typeface="Courier New" panose="02070309020205020404" pitchFamily="49" charset="0"/>
              </a:rPr>
              <a:t>&lt;xxx&gt;</a:t>
            </a:r>
            <a:r>
              <a:rPr lang="en-US" dirty="0">
                <a:latin typeface="Courier New" panose="02070309020205020404" pitchFamily="49" charset="0"/>
                <a:cs typeface="Courier New" panose="02070309020205020404" pitchFamily="49" charset="0"/>
              </a:rPr>
              <a:t>(mapping = </a:t>
            </a:r>
            <a:r>
              <a:rPr lang="en-US" dirty="0" err="1">
                <a:latin typeface="Courier New" panose="02070309020205020404" pitchFamily="49" charset="0"/>
                <a:cs typeface="Courier New" panose="02070309020205020404" pitchFamily="49" charset="0"/>
              </a:rPr>
              <a:t>aes</a:t>
            </a:r>
            <a:r>
              <a:rPr lang="en-US" dirty="0">
                <a:latin typeface="Courier New" panose="02070309020205020404" pitchFamily="49" charset="0"/>
                <a:cs typeface="Courier New" panose="02070309020205020404" pitchFamily="49" charset="0"/>
              </a:rPr>
              <a:t>(</a:t>
            </a:r>
            <a:r>
              <a:rPr lang="en-US" b="1" dirty="0">
                <a:solidFill>
                  <a:srgbClr val="1573B9"/>
                </a:solidFill>
                <a:latin typeface="Courier New" panose="02070309020205020404" pitchFamily="49" charset="0"/>
                <a:cs typeface="Courier New" panose="02070309020205020404" pitchFamily="49" charset="0"/>
              </a:rPr>
              <a:t>&lt;MAPPINGS&gt;</a:t>
            </a:r>
            <a:r>
              <a:rPr lang="en-US" dirty="0">
                <a:latin typeface="Courier New" panose="02070309020205020404" pitchFamily="49" charset="0"/>
                <a:cs typeface="Courier New" panose="02070309020205020404" pitchFamily="49" charset="0"/>
              </a:rPr>
              <a:t>))</a:t>
            </a:r>
          </a:p>
          <a:p>
            <a:pPr marL="0" indent="0">
              <a:buNone/>
            </a:pPr>
            <a:endParaRPr lang="en-US" dirty="0">
              <a:latin typeface="Courier New" panose="02070309020205020404" pitchFamily="49" charset="0"/>
              <a:cs typeface="Courier New" panose="02070309020205020404" pitchFamily="49" charset="0"/>
            </a:endParaRPr>
          </a:p>
          <a:p>
            <a:pPr marL="0" indent="0">
              <a:buNone/>
            </a:pPr>
            <a:endParaRPr lang="en-US" dirty="0">
              <a:latin typeface="Courier New" panose="02070309020205020404" pitchFamily="49" charset="0"/>
              <a:cs typeface="Courier New" panose="02070309020205020404" pitchFamily="49" charset="0"/>
            </a:endParaRPr>
          </a:p>
        </p:txBody>
      </p:sp>
      <p:sp>
        <p:nvSpPr>
          <p:cNvPr id="4" name="Title 1">
            <a:extLst>
              <a:ext uri="{FF2B5EF4-FFF2-40B4-BE49-F238E27FC236}">
                <a16:creationId xmlns:a16="http://schemas.microsoft.com/office/drawing/2014/main" id="{AA9A0806-C3CC-4DBF-8BAA-BCC157D3428C}"/>
              </a:ext>
            </a:extLst>
          </p:cNvPr>
          <p:cNvSpPr txBox="1">
            <a:spLocks/>
          </p:cNvSpPr>
          <p:nvPr/>
        </p:nvSpPr>
        <p:spPr>
          <a:xfrm>
            <a:off x="0" y="0"/>
            <a:ext cx="10515600" cy="749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Recap: ggplot2 boiler plate</a:t>
            </a:r>
          </a:p>
        </p:txBody>
      </p:sp>
      <p:sp>
        <p:nvSpPr>
          <p:cNvPr id="5" name="TextBox 4">
            <a:extLst>
              <a:ext uri="{FF2B5EF4-FFF2-40B4-BE49-F238E27FC236}">
                <a16:creationId xmlns:a16="http://schemas.microsoft.com/office/drawing/2014/main" id="{35E42BDD-2563-450A-822A-A997B9935C26}"/>
              </a:ext>
            </a:extLst>
          </p:cNvPr>
          <p:cNvSpPr txBox="1"/>
          <p:nvPr/>
        </p:nvSpPr>
        <p:spPr>
          <a:xfrm rot="2745837">
            <a:off x="10154316" y="420828"/>
            <a:ext cx="2819933" cy="461665"/>
          </a:xfrm>
          <a:prstGeom prst="rect">
            <a:avLst/>
          </a:prstGeom>
          <a:solidFill>
            <a:schemeClr val="accent2">
              <a:lumMod val="75000"/>
            </a:schemeClr>
          </a:solidFill>
        </p:spPr>
        <p:txBody>
          <a:bodyPr wrap="square" rtlCol="0">
            <a:spAutoFit/>
          </a:bodyPr>
          <a:lstStyle/>
          <a:p>
            <a:pPr algn="ctr"/>
            <a:r>
              <a:rPr lang="en-US" sz="2400" b="1" dirty="0">
                <a:solidFill>
                  <a:schemeClr val="bg1"/>
                </a:solidFill>
              </a:rPr>
              <a:t>Recap</a:t>
            </a:r>
          </a:p>
        </p:txBody>
      </p:sp>
    </p:spTree>
    <p:extLst>
      <p:ext uri="{BB962C8B-B14F-4D97-AF65-F5344CB8AC3E}">
        <p14:creationId xmlns:p14="http://schemas.microsoft.com/office/powerpoint/2010/main" val="24902798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3658DE-63BD-4D13-B7AB-B16B732C6187}"/>
              </a:ext>
            </a:extLst>
          </p:cNvPr>
          <p:cNvSpPr>
            <a:spLocks noGrp="1"/>
          </p:cNvSpPr>
          <p:nvPr>
            <p:ph idx="1"/>
          </p:nvPr>
        </p:nvSpPr>
        <p:spPr>
          <a:xfrm>
            <a:off x="57666" y="1253331"/>
            <a:ext cx="12562702" cy="4351338"/>
          </a:xfrm>
        </p:spPr>
        <p:txBody>
          <a:bodyPr>
            <a:normAutofit/>
          </a:bodyPr>
          <a:lstStyle/>
          <a:p>
            <a:pPr marL="0" indent="0">
              <a:buNone/>
            </a:pPr>
            <a:r>
              <a:rPr lang="en-US" dirty="0" err="1">
                <a:latin typeface="Courier New" panose="02070309020205020404" pitchFamily="49" charset="0"/>
                <a:cs typeface="Courier New" panose="02070309020205020404" pitchFamily="49" charset="0"/>
              </a:rPr>
              <a:t>ggplot</a:t>
            </a:r>
            <a:r>
              <a:rPr lang="en-US" dirty="0">
                <a:latin typeface="Courier New" panose="02070309020205020404" pitchFamily="49" charset="0"/>
                <a:cs typeface="Courier New" panose="02070309020205020404" pitchFamily="49" charset="0"/>
              </a:rPr>
              <a:t>(data = </a:t>
            </a:r>
            <a:r>
              <a:rPr lang="en-US" b="1" dirty="0">
                <a:solidFill>
                  <a:srgbClr val="1573B9"/>
                </a:solidFill>
                <a:latin typeface="Courier New" panose="02070309020205020404" pitchFamily="49" charset="0"/>
                <a:cs typeface="Courier New" panose="02070309020205020404" pitchFamily="49" charset="0"/>
              </a:rPr>
              <a:t>&lt;DATA&gt;</a:t>
            </a:r>
            <a:r>
              <a:rPr lang="en-US" dirty="0">
                <a:latin typeface="Courier New" panose="02070309020205020404" pitchFamily="49" charset="0"/>
                <a:cs typeface="Courier New" panose="02070309020205020404" pitchFamily="49" charset="0"/>
              </a:rPr>
              <a:t>) + </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geom</a:t>
            </a:r>
            <a:r>
              <a:rPr lang="en-US" dirty="0">
                <a:latin typeface="Courier New" panose="02070309020205020404" pitchFamily="49" charset="0"/>
                <a:cs typeface="Courier New" panose="02070309020205020404" pitchFamily="49" charset="0"/>
              </a:rPr>
              <a:t>_</a:t>
            </a:r>
            <a:r>
              <a:rPr lang="en-US" b="1" dirty="0">
                <a:solidFill>
                  <a:srgbClr val="1573B9"/>
                </a:solidFill>
                <a:latin typeface="Courier New" panose="02070309020205020404" pitchFamily="49" charset="0"/>
                <a:cs typeface="Courier New" panose="02070309020205020404" pitchFamily="49" charset="0"/>
              </a:rPr>
              <a:t>&lt;xxx&gt;</a:t>
            </a:r>
            <a:r>
              <a:rPr lang="en-US" dirty="0">
                <a:latin typeface="Courier New" panose="02070309020205020404" pitchFamily="49" charset="0"/>
                <a:cs typeface="Courier New" panose="02070309020205020404" pitchFamily="49" charset="0"/>
              </a:rPr>
              <a:t>(mapping = </a:t>
            </a:r>
            <a:r>
              <a:rPr lang="en-US" dirty="0" err="1">
                <a:latin typeface="Courier New" panose="02070309020205020404" pitchFamily="49" charset="0"/>
                <a:cs typeface="Courier New" panose="02070309020205020404" pitchFamily="49" charset="0"/>
              </a:rPr>
              <a:t>aes</a:t>
            </a:r>
            <a:r>
              <a:rPr lang="en-US" dirty="0">
                <a:latin typeface="Courier New" panose="02070309020205020404" pitchFamily="49" charset="0"/>
                <a:cs typeface="Courier New" panose="02070309020205020404" pitchFamily="49" charset="0"/>
              </a:rPr>
              <a:t>(</a:t>
            </a:r>
            <a:r>
              <a:rPr lang="en-US" b="1" dirty="0">
                <a:solidFill>
                  <a:srgbClr val="1573B9"/>
                </a:solidFill>
                <a:latin typeface="Courier New" panose="02070309020205020404" pitchFamily="49" charset="0"/>
                <a:cs typeface="Courier New" panose="02070309020205020404" pitchFamily="49" charset="0"/>
              </a:rPr>
              <a:t>&lt;MAPPINGS&gt;</a:t>
            </a:r>
            <a:r>
              <a:rPr lang="en-US" dirty="0">
                <a:latin typeface="Courier New" panose="02070309020205020404" pitchFamily="49" charset="0"/>
                <a:cs typeface="Courier New" panose="02070309020205020404" pitchFamily="49" charset="0"/>
              </a:rPr>
              <a:t>)) + </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geom</a:t>
            </a:r>
            <a:r>
              <a:rPr lang="en-US" dirty="0">
                <a:latin typeface="Courier New" panose="02070309020205020404" pitchFamily="49" charset="0"/>
                <a:cs typeface="Courier New" panose="02070309020205020404" pitchFamily="49" charset="0"/>
              </a:rPr>
              <a:t>_</a:t>
            </a:r>
            <a:r>
              <a:rPr lang="en-US" b="1" dirty="0">
                <a:solidFill>
                  <a:srgbClr val="1573B9"/>
                </a:solidFill>
                <a:latin typeface="Courier New" panose="02070309020205020404" pitchFamily="49" charset="0"/>
                <a:cs typeface="Courier New" panose="02070309020205020404" pitchFamily="49" charset="0"/>
              </a:rPr>
              <a:t>&lt;xxx&gt;</a:t>
            </a:r>
            <a:r>
              <a:rPr lang="en-US" dirty="0">
                <a:latin typeface="Courier New" panose="02070309020205020404" pitchFamily="49" charset="0"/>
                <a:cs typeface="Courier New" panose="02070309020205020404" pitchFamily="49" charset="0"/>
              </a:rPr>
              <a:t>(mapping = </a:t>
            </a:r>
            <a:r>
              <a:rPr lang="en-US" dirty="0" err="1">
                <a:latin typeface="Courier New" panose="02070309020205020404" pitchFamily="49" charset="0"/>
                <a:cs typeface="Courier New" panose="02070309020205020404" pitchFamily="49" charset="0"/>
              </a:rPr>
              <a:t>aes</a:t>
            </a:r>
            <a:r>
              <a:rPr lang="en-US" dirty="0">
                <a:latin typeface="Courier New" panose="02070309020205020404" pitchFamily="49" charset="0"/>
                <a:cs typeface="Courier New" panose="02070309020205020404" pitchFamily="49" charset="0"/>
              </a:rPr>
              <a:t>(</a:t>
            </a:r>
            <a:r>
              <a:rPr lang="en-US" b="1" dirty="0">
                <a:solidFill>
                  <a:srgbClr val="1573B9"/>
                </a:solidFill>
                <a:latin typeface="Courier New" panose="02070309020205020404" pitchFamily="49" charset="0"/>
                <a:cs typeface="Courier New" panose="02070309020205020404" pitchFamily="49" charset="0"/>
              </a:rPr>
              <a:t>&lt;MAPPINGS&gt;</a:t>
            </a:r>
            <a:r>
              <a:rPr lang="en-US" dirty="0">
                <a:latin typeface="Courier New" panose="02070309020205020404" pitchFamily="49" charset="0"/>
                <a:cs typeface="Courier New" panose="02070309020205020404" pitchFamily="49" charset="0"/>
              </a:rPr>
              <a:t>))</a:t>
            </a:r>
          </a:p>
          <a:p>
            <a:pPr marL="0" indent="0">
              <a:buNone/>
            </a:pPr>
            <a:endParaRPr lang="en-US" dirty="0">
              <a:latin typeface="Courier New" panose="02070309020205020404" pitchFamily="49" charset="0"/>
              <a:cs typeface="Courier New" panose="02070309020205020404" pitchFamily="49" charset="0"/>
            </a:endParaRPr>
          </a:p>
          <a:p>
            <a:pPr marL="0" indent="0">
              <a:buNone/>
            </a:pPr>
            <a:endParaRPr lang="en-US" dirty="0">
              <a:latin typeface="Courier New" panose="02070309020205020404" pitchFamily="49" charset="0"/>
              <a:cs typeface="Courier New" panose="02070309020205020404" pitchFamily="49" charset="0"/>
            </a:endParaRPr>
          </a:p>
          <a:p>
            <a:pPr marL="0" indent="0">
              <a:buNone/>
            </a:pPr>
            <a:endParaRPr lang="en-US" dirty="0">
              <a:latin typeface="Courier New" panose="02070309020205020404" pitchFamily="49" charset="0"/>
              <a:cs typeface="Courier New" panose="02070309020205020404" pitchFamily="49" charset="0"/>
            </a:endParaRPr>
          </a:p>
        </p:txBody>
      </p:sp>
      <p:sp>
        <p:nvSpPr>
          <p:cNvPr id="4" name="Title 1">
            <a:extLst>
              <a:ext uri="{FF2B5EF4-FFF2-40B4-BE49-F238E27FC236}">
                <a16:creationId xmlns:a16="http://schemas.microsoft.com/office/drawing/2014/main" id="{AA9A0806-C3CC-4DBF-8BAA-BCC157D3428C}"/>
              </a:ext>
            </a:extLst>
          </p:cNvPr>
          <p:cNvSpPr txBox="1">
            <a:spLocks/>
          </p:cNvSpPr>
          <p:nvPr/>
        </p:nvSpPr>
        <p:spPr>
          <a:xfrm>
            <a:off x="0" y="0"/>
            <a:ext cx="10515600" cy="749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Recap: ggplot2 boiler plate</a:t>
            </a:r>
          </a:p>
        </p:txBody>
      </p:sp>
      <p:sp>
        <p:nvSpPr>
          <p:cNvPr id="5" name="TextBox 4">
            <a:extLst>
              <a:ext uri="{FF2B5EF4-FFF2-40B4-BE49-F238E27FC236}">
                <a16:creationId xmlns:a16="http://schemas.microsoft.com/office/drawing/2014/main" id="{7FD5F8FC-9245-411B-BDC5-D537DD864FD9}"/>
              </a:ext>
            </a:extLst>
          </p:cNvPr>
          <p:cNvSpPr txBox="1"/>
          <p:nvPr/>
        </p:nvSpPr>
        <p:spPr>
          <a:xfrm rot="2745837">
            <a:off x="10154316" y="420828"/>
            <a:ext cx="2819933" cy="461665"/>
          </a:xfrm>
          <a:prstGeom prst="rect">
            <a:avLst/>
          </a:prstGeom>
          <a:solidFill>
            <a:schemeClr val="accent2">
              <a:lumMod val="75000"/>
            </a:schemeClr>
          </a:solidFill>
        </p:spPr>
        <p:txBody>
          <a:bodyPr wrap="square" rtlCol="0">
            <a:spAutoFit/>
          </a:bodyPr>
          <a:lstStyle/>
          <a:p>
            <a:pPr algn="ctr"/>
            <a:r>
              <a:rPr lang="en-US" sz="2400" b="1" dirty="0">
                <a:solidFill>
                  <a:schemeClr val="bg1"/>
                </a:solidFill>
              </a:rPr>
              <a:t>Recap</a:t>
            </a:r>
          </a:p>
        </p:txBody>
      </p:sp>
    </p:spTree>
    <p:extLst>
      <p:ext uri="{BB962C8B-B14F-4D97-AF65-F5344CB8AC3E}">
        <p14:creationId xmlns:p14="http://schemas.microsoft.com/office/powerpoint/2010/main" val="1996877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3658DE-63BD-4D13-B7AB-B16B732C6187}"/>
              </a:ext>
            </a:extLst>
          </p:cNvPr>
          <p:cNvSpPr>
            <a:spLocks noGrp="1"/>
          </p:cNvSpPr>
          <p:nvPr>
            <p:ph idx="1"/>
          </p:nvPr>
        </p:nvSpPr>
        <p:spPr>
          <a:xfrm>
            <a:off x="57666" y="1253331"/>
            <a:ext cx="12562702" cy="4351338"/>
          </a:xfrm>
        </p:spPr>
        <p:txBody>
          <a:bodyPr>
            <a:normAutofit/>
          </a:bodyPr>
          <a:lstStyle/>
          <a:p>
            <a:pPr marL="0" indent="0">
              <a:buNone/>
            </a:pPr>
            <a:r>
              <a:rPr lang="en-US" dirty="0" err="1">
                <a:latin typeface="Courier New" panose="02070309020205020404" pitchFamily="49" charset="0"/>
                <a:cs typeface="Courier New" panose="02070309020205020404" pitchFamily="49" charset="0"/>
              </a:rPr>
              <a:t>ggplot</a:t>
            </a:r>
            <a:r>
              <a:rPr lang="en-US" dirty="0">
                <a:latin typeface="Courier New" panose="02070309020205020404" pitchFamily="49" charset="0"/>
                <a:cs typeface="Courier New" panose="02070309020205020404" pitchFamily="49" charset="0"/>
              </a:rPr>
              <a:t>(data = </a:t>
            </a:r>
            <a:r>
              <a:rPr lang="en-US" b="1" dirty="0">
                <a:solidFill>
                  <a:srgbClr val="1573B9"/>
                </a:solidFill>
                <a:latin typeface="Courier New" panose="02070309020205020404" pitchFamily="49" charset="0"/>
                <a:cs typeface="Courier New" panose="02070309020205020404" pitchFamily="49" charset="0"/>
              </a:rPr>
              <a:t>&lt;DATA&gt;</a:t>
            </a:r>
            <a:r>
              <a:rPr lang="en-US" dirty="0">
                <a:latin typeface="Courier New" panose="02070309020205020404" pitchFamily="49" charset="0"/>
                <a:cs typeface="Courier New" panose="02070309020205020404" pitchFamily="49" charset="0"/>
              </a:rPr>
              <a:t>) + </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geom</a:t>
            </a:r>
            <a:r>
              <a:rPr lang="en-US" dirty="0">
                <a:latin typeface="Courier New" panose="02070309020205020404" pitchFamily="49" charset="0"/>
                <a:cs typeface="Courier New" panose="02070309020205020404" pitchFamily="49" charset="0"/>
              </a:rPr>
              <a:t>_</a:t>
            </a:r>
            <a:r>
              <a:rPr lang="en-US" b="1" dirty="0">
                <a:solidFill>
                  <a:srgbClr val="1573B9"/>
                </a:solidFill>
                <a:latin typeface="Courier New" panose="02070309020205020404" pitchFamily="49" charset="0"/>
                <a:cs typeface="Courier New" panose="02070309020205020404" pitchFamily="49" charset="0"/>
              </a:rPr>
              <a:t>&lt;xxx&gt;</a:t>
            </a:r>
            <a:r>
              <a:rPr lang="en-US" dirty="0">
                <a:latin typeface="Courier New" panose="02070309020205020404" pitchFamily="49" charset="0"/>
                <a:cs typeface="Courier New" panose="02070309020205020404" pitchFamily="49" charset="0"/>
              </a:rPr>
              <a:t>(mapping = </a:t>
            </a:r>
            <a:r>
              <a:rPr lang="en-US" dirty="0" err="1">
                <a:latin typeface="Courier New" panose="02070309020205020404" pitchFamily="49" charset="0"/>
                <a:cs typeface="Courier New" panose="02070309020205020404" pitchFamily="49" charset="0"/>
              </a:rPr>
              <a:t>aes</a:t>
            </a:r>
            <a:r>
              <a:rPr lang="en-US" dirty="0">
                <a:latin typeface="Courier New" panose="02070309020205020404" pitchFamily="49" charset="0"/>
                <a:cs typeface="Courier New" panose="02070309020205020404" pitchFamily="49" charset="0"/>
              </a:rPr>
              <a:t>(</a:t>
            </a:r>
            <a:r>
              <a:rPr lang="en-US" b="1" dirty="0">
                <a:solidFill>
                  <a:srgbClr val="1573B9"/>
                </a:solidFill>
                <a:latin typeface="Courier New" panose="02070309020205020404" pitchFamily="49" charset="0"/>
                <a:cs typeface="Courier New" panose="02070309020205020404" pitchFamily="49" charset="0"/>
              </a:rPr>
              <a:t>&lt;MAPPINGS&gt;</a:t>
            </a:r>
            <a:r>
              <a:rPr lang="en-US" dirty="0">
                <a:latin typeface="Courier New" panose="02070309020205020404" pitchFamily="49" charset="0"/>
                <a:cs typeface="Courier New" panose="02070309020205020404" pitchFamily="49" charset="0"/>
              </a:rPr>
              <a:t>)) + </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geom</a:t>
            </a:r>
            <a:r>
              <a:rPr lang="en-US" dirty="0">
                <a:latin typeface="Courier New" panose="02070309020205020404" pitchFamily="49" charset="0"/>
                <a:cs typeface="Courier New" panose="02070309020205020404" pitchFamily="49" charset="0"/>
              </a:rPr>
              <a:t>_</a:t>
            </a:r>
            <a:r>
              <a:rPr lang="en-US" b="1" dirty="0">
                <a:solidFill>
                  <a:srgbClr val="1573B9"/>
                </a:solidFill>
                <a:latin typeface="Courier New" panose="02070309020205020404" pitchFamily="49" charset="0"/>
                <a:cs typeface="Courier New" panose="02070309020205020404" pitchFamily="49" charset="0"/>
              </a:rPr>
              <a:t>&lt;xxx&gt;</a:t>
            </a:r>
            <a:r>
              <a:rPr lang="en-US" dirty="0">
                <a:latin typeface="Courier New" panose="02070309020205020404" pitchFamily="49" charset="0"/>
                <a:cs typeface="Courier New" panose="02070309020205020404" pitchFamily="49" charset="0"/>
              </a:rPr>
              <a:t>(data = </a:t>
            </a:r>
            <a:r>
              <a:rPr lang="en-US" b="1" dirty="0">
                <a:solidFill>
                  <a:srgbClr val="1573B9"/>
                </a:solidFill>
                <a:latin typeface="Courier New" panose="02070309020205020404" pitchFamily="49" charset="0"/>
                <a:cs typeface="Courier New" panose="02070309020205020404" pitchFamily="49" charset="0"/>
              </a:rPr>
              <a:t>&lt;DATA&gt;</a:t>
            </a:r>
            <a:r>
              <a:rPr lang="en-US" dirty="0">
                <a:latin typeface="Courier New" panose="02070309020205020404" pitchFamily="49" charset="0"/>
                <a:cs typeface="Courier New" panose="02070309020205020404" pitchFamily="49" charset="0"/>
              </a:rPr>
              <a:t>,</a:t>
            </a:r>
            <a:r>
              <a:rPr lang="en-US" b="1" dirty="0">
                <a:solidFill>
                  <a:srgbClr val="1573B9"/>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mapping = </a:t>
            </a:r>
            <a:r>
              <a:rPr lang="en-US" dirty="0" err="1">
                <a:latin typeface="Courier New" panose="02070309020205020404" pitchFamily="49" charset="0"/>
                <a:cs typeface="Courier New" panose="02070309020205020404" pitchFamily="49" charset="0"/>
              </a:rPr>
              <a:t>aes</a:t>
            </a:r>
            <a:r>
              <a:rPr lang="en-US" dirty="0">
                <a:latin typeface="Courier New" panose="02070309020205020404" pitchFamily="49" charset="0"/>
                <a:cs typeface="Courier New" panose="02070309020205020404" pitchFamily="49" charset="0"/>
              </a:rPr>
              <a:t>(</a:t>
            </a:r>
            <a:r>
              <a:rPr lang="en-US" b="1" dirty="0">
                <a:solidFill>
                  <a:srgbClr val="1573B9"/>
                </a:solidFill>
                <a:latin typeface="Courier New" panose="02070309020205020404" pitchFamily="49" charset="0"/>
                <a:cs typeface="Courier New" panose="02070309020205020404" pitchFamily="49" charset="0"/>
              </a:rPr>
              <a:t>&lt;MAPPINGS&gt;</a:t>
            </a:r>
            <a:r>
              <a:rPr lang="en-US" dirty="0">
                <a:latin typeface="Courier New" panose="02070309020205020404" pitchFamily="49" charset="0"/>
                <a:cs typeface="Courier New" panose="02070309020205020404" pitchFamily="49" charset="0"/>
              </a:rPr>
              <a:t>))</a:t>
            </a:r>
          </a:p>
          <a:p>
            <a:pPr marL="0" indent="0">
              <a:buNone/>
            </a:pPr>
            <a:endParaRPr lang="en-US" dirty="0">
              <a:latin typeface="Courier New" panose="02070309020205020404" pitchFamily="49" charset="0"/>
              <a:cs typeface="Courier New" panose="02070309020205020404" pitchFamily="49" charset="0"/>
            </a:endParaRPr>
          </a:p>
          <a:p>
            <a:pPr marL="0" indent="0">
              <a:buNone/>
            </a:pPr>
            <a:endParaRPr lang="en-US" dirty="0">
              <a:latin typeface="Courier New" panose="02070309020205020404" pitchFamily="49" charset="0"/>
              <a:cs typeface="Courier New" panose="02070309020205020404" pitchFamily="49" charset="0"/>
            </a:endParaRPr>
          </a:p>
          <a:p>
            <a:pPr marL="0" indent="0">
              <a:buNone/>
            </a:pPr>
            <a:endParaRPr lang="en-US" dirty="0">
              <a:latin typeface="Courier New" panose="02070309020205020404" pitchFamily="49" charset="0"/>
              <a:cs typeface="Courier New" panose="02070309020205020404" pitchFamily="49" charset="0"/>
            </a:endParaRPr>
          </a:p>
        </p:txBody>
      </p:sp>
      <p:sp>
        <p:nvSpPr>
          <p:cNvPr id="4" name="Title 1">
            <a:extLst>
              <a:ext uri="{FF2B5EF4-FFF2-40B4-BE49-F238E27FC236}">
                <a16:creationId xmlns:a16="http://schemas.microsoft.com/office/drawing/2014/main" id="{AA9A0806-C3CC-4DBF-8BAA-BCC157D3428C}"/>
              </a:ext>
            </a:extLst>
          </p:cNvPr>
          <p:cNvSpPr txBox="1">
            <a:spLocks/>
          </p:cNvSpPr>
          <p:nvPr/>
        </p:nvSpPr>
        <p:spPr>
          <a:xfrm>
            <a:off x="0" y="0"/>
            <a:ext cx="10515600" cy="749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Recap: ggplot2 boiler plate</a:t>
            </a:r>
          </a:p>
        </p:txBody>
      </p:sp>
      <p:sp>
        <p:nvSpPr>
          <p:cNvPr id="5" name="TextBox 4">
            <a:extLst>
              <a:ext uri="{FF2B5EF4-FFF2-40B4-BE49-F238E27FC236}">
                <a16:creationId xmlns:a16="http://schemas.microsoft.com/office/drawing/2014/main" id="{1E49F896-CFB4-4B97-81E6-EC5C04DDD020}"/>
              </a:ext>
            </a:extLst>
          </p:cNvPr>
          <p:cNvSpPr txBox="1"/>
          <p:nvPr/>
        </p:nvSpPr>
        <p:spPr>
          <a:xfrm rot="2745837">
            <a:off x="10154316" y="420828"/>
            <a:ext cx="2819933" cy="461665"/>
          </a:xfrm>
          <a:prstGeom prst="rect">
            <a:avLst/>
          </a:prstGeom>
          <a:solidFill>
            <a:schemeClr val="accent2">
              <a:lumMod val="75000"/>
            </a:schemeClr>
          </a:solidFill>
        </p:spPr>
        <p:txBody>
          <a:bodyPr wrap="square" rtlCol="0">
            <a:spAutoFit/>
          </a:bodyPr>
          <a:lstStyle/>
          <a:p>
            <a:pPr algn="ctr"/>
            <a:r>
              <a:rPr lang="en-US" sz="2400" b="1" dirty="0">
                <a:solidFill>
                  <a:schemeClr val="bg1"/>
                </a:solidFill>
              </a:rPr>
              <a:t>Recap</a:t>
            </a:r>
          </a:p>
        </p:txBody>
      </p:sp>
    </p:spTree>
    <p:extLst>
      <p:ext uri="{BB962C8B-B14F-4D97-AF65-F5344CB8AC3E}">
        <p14:creationId xmlns:p14="http://schemas.microsoft.com/office/powerpoint/2010/main" val="2074711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EFB7DC5-38CB-450A-A843-0BF5A162ABF3}"/>
              </a:ext>
            </a:extLst>
          </p:cNvPr>
          <p:cNvSpPr txBox="1">
            <a:spLocks/>
          </p:cNvSpPr>
          <p:nvPr/>
        </p:nvSpPr>
        <p:spPr>
          <a:xfrm>
            <a:off x="0" y="35457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Recap: ggplot2 geoms</a:t>
            </a:r>
          </a:p>
          <a:p>
            <a:endParaRPr lang="en-US" dirty="0"/>
          </a:p>
          <a:p>
            <a:endParaRPr lang="en-US" dirty="0"/>
          </a:p>
        </p:txBody>
      </p:sp>
      <p:pic>
        <p:nvPicPr>
          <p:cNvPr id="2" name="Picture 1">
            <a:extLst>
              <a:ext uri="{FF2B5EF4-FFF2-40B4-BE49-F238E27FC236}">
                <a16:creationId xmlns:a16="http://schemas.microsoft.com/office/drawing/2014/main" id="{10D2D921-6C13-48D8-BF81-AE486C30E469}"/>
              </a:ext>
            </a:extLst>
          </p:cNvPr>
          <p:cNvPicPr>
            <a:picLocks noChangeAspect="1"/>
          </p:cNvPicPr>
          <p:nvPr/>
        </p:nvPicPr>
        <p:blipFill>
          <a:blip r:embed="rId2"/>
          <a:stretch>
            <a:fillRect/>
          </a:stretch>
        </p:blipFill>
        <p:spPr>
          <a:xfrm>
            <a:off x="5130967" y="0"/>
            <a:ext cx="7061033" cy="6858000"/>
          </a:xfrm>
          <a:prstGeom prst="rect">
            <a:avLst/>
          </a:prstGeom>
        </p:spPr>
      </p:pic>
      <p:sp>
        <p:nvSpPr>
          <p:cNvPr id="4" name="Title 1">
            <a:extLst>
              <a:ext uri="{FF2B5EF4-FFF2-40B4-BE49-F238E27FC236}">
                <a16:creationId xmlns:a16="http://schemas.microsoft.com/office/drawing/2014/main" id="{F06ABC9A-4BDB-4F2E-A4E7-D907302A8B44}"/>
              </a:ext>
            </a:extLst>
          </p:cNvPr>
          <p:cNvSpPr txBox="1">
            <a:spLocks/>
          </p:cNvSpPr>
          <p:nvPr/>
        </p:nvSpPr>
        <p:spPr>
          <a:xfrm>
            <a:off x="529441" y="2447782"/>
            <a:ext cx="3447919" cy="27300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Shapes</a:t>
            </a:r>
          </a:p>
        </p:txBody>
      </p:sp>
      <p:sp>
        <p:nvSpPr>
          <p:cNvPr id="5" name="TextBox 4">
            <a:extLst>
              <a:ext uri="{FF2B5EF4-FFF2-40B4-BE49-F238E27FC236}">
                <a16:creationId xmlns:a16="http://schemas.microsoft.com/office/drawing/2014/main" id="{97FCAE2C-B6A6-4A76-9A8B-0983BB5F421E}"/>
              </a:ext>
            </a:extLst>
          </p:cNvPr>
          <p:cNvSpPr txBox="1"/>
          <p:nvPr/>
        </p:nvSpPr>
        <p:spPr>
          <a:xfrm rot="2745837">
            <a:off x="10154316" y="420828"/>
            <a:ext cx="2819933" cy="461665"/>
          </a:xfrm>
          <a:prstGeom prst="rect">
            <a:avLst/>
          </a:prstGeom>
          <a:solidFill>
            <a:schemeClr val="accent2">
              <a:lumMod val="75000"/>
            </a:schemeClr>
          </a:solidFill>
        </p:spPr>
        <p:txBody>
          <a:bodyPr wrap="square" rtlCol="0">
            <a:spAutoFit/>
          </a:bodyPr>
          <a:lstStyle/>
          <a:p>
            <a:pPr algn="ctr"/>
            <a:r>
              <a:rPr lang="en-US" sz="2400" b="1" dirty="0">
                <a:solidFill>
                  <a:schemeClr val="bg1"/>
                </a:solidFill>
              </a:rPr>
              <a:t>Recap</a:t>
            </a:r>
          </a:p>
        </p:txBody>
      </p:sp>
    </p:spTree>
    <p:extLst>
      <p:ext uri="{BB962C8B-B14F-4D97-AF65-F5344CB8AC3E}">
        <p14:creationId xmlns:p14="http://schemas.microsoft.com/office/powerpoint/2010/main" val="2012835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A618FB-E69A-4D96-A4DA-05829761040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401568" y="1004182"/>
            <a:ext cx="8998027" cy="5625251"/>
          </a:xfrm>
          <a:prstGeom prst="rect">
            <a:avLst/>
          </a:prstGeom>
        </p:spPr>
      </p:pic>
      <p:sp>
        <p:nvSpPr>
          <p:cNvPr id="7" name="Title 1">
            <a:extLst>
              <a:ext uri="{FF2B5EF4-FFF2-40B4-BE49-F238E27FC236}">
                <a16:creationId xmlns:a16="http://schemas.microsoft.com/office/drawing/2014/main" id="{5EFB7DC5-38CB-450A-A843-0BF5A162ABF3}"/>
              </a:ext>
            </a:extLst>
          </p:cNvPr>
          <p:cNvSpPr txBox="1">
            <a:spLocks/>
          </p:cNvSpPr>
          <p:nvPr/>
        </p:nvSpPr>
        <p:spPr>
          <a:xfrm>
            <a:off x="529441" y="-10988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Recap: ggplot2 geoms (most of the time)</a:t>
            </a:r>
          </a:p>
        </p:txBody>
      </p:sp>
      <p:sp>
        <p:nvSpPr>
          <p:cNvPr id="3" name="Rectangle 2">
            <a:extLst>
              <a:ext uri="{FF2B5EF4-FFF2-40B4-BE49-F238E27FC236}">
                <a16:creationId xmlns:a16="http://schemas.microsoft.com/office/drawing/2014/main" id="{D9037EEE-B6A3-4111-AAAE-FBBF5F737ABA}"/>
              </a:ext>
            </a:extLst>
          </p:cNvPr>
          <p:cNvSpPr/>
          <p:nvPr/>
        </p:nvSpPr>
        <p:spPr>
          <a:xfrm>
            <a:off x="6532562" y="4859759"/>
            <a:ext cx="367257" cy="9504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AABE3B0E-EEBC-4CF8-8331-1A6FCA13F3EC}"/>
              </a:ext>
            </a:extLst>
          </p:cNvPr>
          <p:cNvSpPr/>
          <p:nvPr/>
        </p:nvSpPr>
        <p:spPr>
          <a:xfrm>
            <a:off x="7295708" y="4794647"/>
            <a:ext cx="376167" cy="10025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980421D4-518D-4AD8-BEA2-8E9E3B7EF2E0}"/>
              </a:ext>
            </a:extLst>
          </p:cNvPr>
          <p:cNvSpPr/>
          <p:nvPr/>
        </p:nvSpPr>
        <p:spPr>
          <a:xfrm>
            <a:off x="8072295" y="4508896"/>
            <a:ext cx="367257" cy="14029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D83B14F-1A95-4BBF-A3FB-E9E41D0EF874}"/>
              </a:ext>
            </a:extLst>
          </p:cNvPr>
          <p:cNvSpPr/>
          <p:nvPr/>
        </p:nvSpPr>
        <p:spPr>
          <a:xfrm>
            <a:off x="8844352" y="4626770"/>
            <a:ext cx="367256" cy="11703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BACA79A-DDDE-463B-B24B-30261E184DB2}"/>
              </a:ext>
            </a:extLst>
          </p:cNvPr>
          <p:cNvSpPr/>
          <p:nvPr/>
        </p:nvSpPr>
        <p:spPr>
          <a:xfrm>
            <a:off x="9612028" y="4425952"/>
            <a:ext cx="372553" cy="13394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8C9982F4-EF15-493F-87EA-C3F884687064}"/>
              </a:ext>
            </a:extLst>
          </p:cNvPr>
          <p:cNvSpPr txBox="1"/>
          <p:nvPr/>
        </p:nvSpPr>
        <p:spPr>
          <a:xfrm rot="2745837">
            <a:off x="10154316" y="420828"/>
            <a:ext cx="2819933" cy="461665"/>
          </a:xfrm>
          <a:prstGeom prst="rect">
            <a:avLst/>
          </a:prstGeom>
          <a:solidFill>
            <a:schemeClr val="accent2">
              <a:lumMod val="75000"/>
            </a:schemeClr>
          </a:solidFill>
        </p:spPr>
        <p:txBody>
          <a:bodyPr wrap="square" rtlCol="0">
            <a:spAutoFit/>
          </a:bodyPr>
          <a:lstStyle/>
          <a:p>
            <a:pPr algn="ctr"/>
            <a:r>
              <a:rPr lang="en-US" sz="2400" b="1" dirty="0">
                <a:solidFill>
                  <a:schemeClr val="bg1"/>
                </a:solidFill>
              </a:rPr>
              <a:t>Recap</a:t>
            </a:r>
          </a:p>
        </p:txBody>
      </p:sp>
    </p:spTree>
    <p:extLst>
      <p:ext uri="{BB962C8B-B14F-4D97-AF65-F5344CB8AC3E}">
        <p14:creationId xmlns:p14="http://schemas.microsoft.com/office/powerpoint/2010/main" val="35228955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13784</TotalTime>
  <Words>678</Words>
  <Application>Microsoft Office PowerPoint</Application>
  <PresentationFormat>Widescreen</PresentationFormat>
  <Paragraphs>134</Paragraphs>
  <Slides>42</Slides>
  <Notes>11</Notes>
  <HiddenSlides>7</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Arial</vt:lpstr>
      <vt:lpstr>Arial Rounded MT Bold</vt:lpstr>
      <vt:lpstr>Calibri</vt:lpstr>
      <vt:lpstr>Calibri Light</vt:lpstr>
      <vt:lpstr>Courier New</vt:lpstr>
      <vt:lpstr>Merriweather</vt:lpstr>
      <vt:lpstr>Times New Roman</vt:lpstr>
      <vt:lpstr>Wingdings</vt:lpstr>
      <vt:lpstr>Office Theme</vt:lpstr>
      <vt:lpstr>Data Visualization Module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Recap: ggplot2 aesthetics (aes  variable)</vt:lpstr>
      <vt:lpstr>Recap: ggplot2 aesthetics (aes  constant)</vt:lpstr>
      <vt:lpstr>Theory for Selecting Geoms &amp; Mapping Aesthetics</vt:lpstr>
      <vt:lpstr>It is a science.  </vt:lpstr>
      <vt:lpstr>PowerPoint Presentation</vt:lpstr>
      <vt:lpstr>Fact: Not all design choices are equally good.</vt:lpstr>
      <vt:lpstr>Pre-attenitve Attributes</vt:lpstr>
      <vt:lpstr>Three Design Principles</vt:lpstr>
      <vt:lpstr>1. Maximize Pre-attentive Attributes</vt:lpstr>
      <vt:lpstr>1. Maximize Pre-attentive Attributes</vt:lpstr>
      <vt:lpstr>PowerPoint Presentation</vt:lpstr>
      <vt:lpstr>PowerPoint Presentation</vt:lpstr>
      <vt:lpstr>Quantitative Data?</vt:lpstr>
      <vt:lpstr>Quantitative Data?</vt:lpstr>
      <vt:lpstr>Categorical Data?</vt:lpstr>
      <vt:lpstr>Categorical Data?</vt:lpstr>
      <vt:lpstr>Categorical Data?</vt:lpstr>
      <vt:lpstr>1. Maximize Pre-attentive Attributes</vt:lpstr>
      <vt:lpstr>1. Maximize Pre-attentive Attributes</vt:lpstr>
      <vt:lpstr>1. Maximize Pre-attentive Attributes</vt:lpstr>
      <vt:lpstr>1. Maximize Pre-attentive Attributes</vt:lpstr>
      <vt:lpstr>1. Maximize Pre-attentive Attributes</vt:lpstr>
      <vt:lpstr>2. Minimize Cognitive Demand</vt:lpstr>
      <vt:lpstr>PowerPoint Presentation</vt:lpstr>
      <vt:lpstr>PowerPoint Presentation</vt:lpstr>
      <vt:lpstr>PowerPoint Presentation</vt:lpstr>
      <vt:lpstr>Viz Components</vt:lpstr>
      <vt:lpstr>Selecting Geoms/Designs</vt:lpstr>
      <vt:lpstr>Few’s Graph Selection Matrix</vt:lpstr>
      <vt:lpstr>Financial Times Visual Vocabulary</vt:lpstr>
      <vt:lpstr>What are the geoms again?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R</dc:title>
  <dc:creator>Tyler Rinker</dc:creator>
  <cp:lastModifiedBy>Tyler Rinker</cp:lastModifiedBy>
  <cp:revision>191</cp:revision>
  <dcterms:created xsi:type="dcterms:W3CDTF">2018-03-20T22:50:16Z</dcterms:created>
  <dcterms:modified xsi:type="dcterms:W3CDTF">2018-04-10T13:37:26Z</dcterms:modified>
</cp:coreProperties>
</file>